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9" r:id="rId2"/>
  </p:sldMasterIdLst>
  <p:notesMasterIdLst>
    <p:notesMasterId r:id="rId40"/>
  </p:notesMasterIdLst>
  <p:sldIdLst>
    <p:sldId id="2147482858" r:id="rId3"/>
    <p:sldId id="2147482859" r:id="rId4"/>
    <p:sldId id="2147482860" r:id="rId5"/>
    <p:sldId id="2147482861" r:id="rId6"/>
    <p:sldId id="2147482862" r:id="rId7"/>
    <p:sldId id="2147482863" r:id="rId8"/>
    <p:sldId id="2147482864" r:id="rId9"/>
    <p:sldId id="2147482865" r:id="rId10"/>
    <p:sldId id="2147482892" r:id="rId11"/>
    <p:sldId id="2147482867" r:id="rId12"/>
    <p:sldId id="2147482868" r:id="rId13"/>
    <p:sldId id="2147482874" r:id="rId14"/>
    <p:sldId id="2147482869" r:id="rId15"/>
    <p:sldId id="2147482876" r:id="rId16"/>
    <p:sldId id="855" r:id="rId17"/>
    <p:sldId id="2147482882" r:id="rId18"/>
    <p:sldId id="845" r:id="rId19"/>
    <p:sldId id="849" r:id="rId20"/>
    <p:sldId id="861" r:id="rId21"/>
    <p:sldId id="857" r:id="rId22"/>
    <p:sldId id="2147482879" r:id="rId23"/>
    <p:sldId id="2147482870" r:id="rId24"/>
    <p:sldId id="2147482893" r:id="rId25"/>
    <p:sldId id="2147482895" r:id="rId26"/>
    <p:sldId id="2147482883" r:id="rId27"/>
    <p:sldId id="2147482881" r:id="rId28"/>
    <p:sldId id="2147482877" r:id="rId29"/>
    <p:sldId id="2147482871" r:id="rId30"/>
    <p:sldId id="2147482878" r:id="rId31"/>
    <p:sldId id="2147482888" r:id="rId32"/>
    <p:sldId id="2147482887" r:id="rId33"/>
    <p:sldId id="2147482890" r:id="rId34"/>
    <p:sldId id="2147482872" r:id="rId35"/>
    <p:sldId id="269" r:id="rId36"/>
    <p:sldId id="2147482891" r:id="rId37"/>
    <p:sldId id="267" r:id="rId38"/>
    <p:sldId id="2147482873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378" userDrawn="1">
          <p15:clr>
            <a:srgbClr val="A4A3A4"/>
          </p15:clr>
        </p15:guide>
        <p15:guide id="4" pos="303">
          <p15:clr>
            <a:srgbClr val="A4A3A4"/>
          </p15:clr>
        </p15:guide>
        <p15:guide id="5" pos="73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0709"/>
    <a:srgbClr val="8B0505"/>
    <a:srgbClr val="840606"/>
    <a:srgbClr val="0057AD"/>
    <a:srgbClr val="005EB9"/>
    <a:srgbClr val="18AD68"/>
    <a:srgbClr val="E6C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81" autoAdjust="0"/>
    <p:restoredTop sz="96405" autoAdjust="0"/>
  </p:normalViewPr>
  <p:slideViewPr>
    <p:cSldViewPr snapToGrid="0" showGuides="1">
      <p:cViewPr>
        <p:scale>
          <a:sx n="94" d="100"/>
          <a:sy n="94" d="100"/>
        </p:scale>
        <p:origin x="-1200" y="-528"/>
      </p:cViewPr>
      <p:guideLst>
        <p:guide orient="horz" pos="2160"/>
        <p:guide pos="302"/>
        <p:guide pos="7378"/>
        <p:guide pos="303"/>
        <p:guide pos="73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3E1F9-B221-47D4-8529-0974D83B6CB0}" type="datetimeFigureOut">
              <a:rPr lang="it-IT" smtClean="0"/>
              <a:t>16/02/26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913FF-7491-42B6-81B1-C96CEF760B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73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45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626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108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227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0950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413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023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413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096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014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06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336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185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BCBA93-F325-F54F-9ABD-6BD0E90D03E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789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571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003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BCBA93-F325-F54F-9ABD-6BD0E90D03E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119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251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413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BCBA93-F325-F54F-9ABD-6BD0E90D03E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519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CBA93-F325-F54F-9ABD-6BD0E90D03E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41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50ED7C3-1C25-1942-A167-00CC0B106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5F0ED12D-3711-E647-8E47-8B312F14D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5F2342E-282F-F442-A396-0B55C296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0606F5E-286F-314D-81A9-0E1FC65A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9B162B1-DCCF-104C-998F-68BF8BA3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962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DEA915C-0496-CE41-843F-69FA29CA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830F8908-FC3C-7C40-B807-F68CFAEB3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01CDA5B-9902-2E46-B32E-48D8056F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1E30EFB-AE95-D344-B3B2-539ED8C35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B47EBA3-0334-0040-ADF5-990BB5E82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55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6329944D-525E-C147-8002-47EC48CA2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7DD4A127-5054-744F-933D-E83931F79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2821906-7203-2546-841D-D4EB9D5B0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9696334-6AA3-4340-BF61-B1E8469E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719D7F3-6E89-E04B-B459-D8958D21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30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880DF523-34A7-40E1-AE82-7A0D359468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1666200 w 12191999"/>
              <a:gd name="connsiteY0" fmla="*/ 756760 h 6858000"/>
              <a:gd name="connsiteX1" fmla="*/ 11678975 w 12191999"/>
              <a:gd name="connsiteY1" fmla="*/ 761119 h 6858000"/>
              <a:gd name="connsiteX2" fmla="*/ 11678975 w 12191999"/>
              <a:gd name="connsiteY2" fmla="*/ 808195 h 6858000"/>
              <a:gd name="connsiteX3" fmla="*/ 11678845 w 12191999"/>
              <a:gd name="connsiteY3" fmla="*/ 808195 h 6858000"/>
              <a:gd name="connsiteX4" fmla="*/ 11667095 w 12191999"/>
              <a:gd name="connsiteY4" fmla="*/ 813579 h 6858000"/>
              <a:gd name="connsiteX5" fmla="*/ 11644998 w 12191999"/>
              <a:gd name="connsiteY5" fmla="*/ 784080 h 6858000"/>
              <a:gd name="connsiteX6" fmla="*/ 11666200 w 12191999"/>
              <a:gd name="connsiteY6" fmla="*/ 756760 h 6858000"/>
              <a:gd name="connsiteX7" fmla="*/ 11553608 w 12191999"/>
              <a:gd name="connsiteY7" fmla="*/ 755951 h 6858000"/>
              <a:gd name="connsiteX8" fmla="*/ 11565369 w 12191999"/>
              <a:gd name="connsiteY8" fmla="*/ 760439 h 6858000"/>
              <a:gd name="connsiteX9" fmla="*/ 11571638 w 12191999"/>
              <a:gd name="connsiteY9" fmla="*/ 784954 h 6858000"/>
              <a:gd name="connsiteX10" fmla="*/ 11565369 w 12191999"/>
              <a:gd name="connsiteY10" fmla="*/ 809339 h 6858000"/>
              <a:gd name="connsiteX11" fmla="*/ 11553608 w 12191999"/>
              <a:gd name="connsiteY11" fmla="*/ 813698 h 6858000"/>
              <a:gd name="connsiteX12" fmla="*/ 11542106 w 12191999"/>
              <a:gd name="connsiteY12" fmla="*/ 809339 h 6858000"/>
              <a:gd name="connsiteX13" fmla="*/ 11535837 w 12191999"/>
              <a:gd name="connsiteY13" fmla="*/ 784954 h 6858000"/>
              <a:gd name="connsiteX14" fmla="*/ 11542106 w 12191999"/>
              <a:gd name="connsiteY14" fmla="*/ 760439 h 6858000"/>
              <a:gd name="connsiteX15" fmla="*/ 11553608 w 12191999"/>
              <a:gd name="connsiteY15" fmla="*/ 755951 h 6858000"/>
              <a:gd name="connsiteX16" fmla="*/ 11389948 w 12191999"/>
              <a:gd name="connsiteY16" fmla="*/ 755951 h 6858000"/>
              <a:gd name="connsiteX17" fmla="*/ 11401504 w 12191999"/>
              <a:gd name="connsiteY17" fmla="*/ 760439 h 6858000"/>
              <a:gd name="connsiteX18" fmla="*/ 11407795 w 12191999"/>
              <a:gd name="connsiteY18" fmla="*/ 784954 h 6858000"/>
              <a:gd name="connsiteX19" fmla="*/ 11401504 w 12191999"/>
              <a:gd name="connsiteY19" fmla="*/ 809339 h 6858000"/>
              <a:gd name="connsiteX20" fmla="*/ 11389948 w 12191999"/>
              <a:gd name="connsiteY20" fmla="*/ 813698 h 6858000"/>
              <a:gd name="connsiteX21" fmla="*/ 11378133 w 12191999"/>
              <a:gd name="connsiteY21" fmla="*/ 809339 h 6858000"/>
              <a:gd name="connsiteX22" fmla="*/ 11371843 w 12191999"/>
              <a:gd name="connsiteY22" fmla="*/ 784954 h 6858000"/>
              <a:gd name="connsiteX23" fmla="*/ 11378133 w 12191999"/>
              <a:gd name="connsiteY23" fmla="*/ 760439 h 6858000"/>
              <a:gd name="connsiteX24" fmla="*/ 11389948 w 12191999"/>
              <a:gd name="connsiteY24" fmla="*/ 755951 h 6858000"/>
              <a:gd name="connsiteX25" fmla="*/ 11267462 w 12191999"/>
              <a:gd name="connsiteY25" fmla="*/ 755951 h 6858000"/>
              <a:gd name="connsiteX26" fmla="*/ 11279148 w 12191999"/>
              <a:gd name="connsiteY26" fmla="*/ 760439 h 6858000"/>
              <a:gd name="connsiteX27" fmla="*/ 11285438 w 12191999"/>
              <a:gd name="connsiteY27" fmla="*/ 784954 h 6858000"/>
              <a:gd name="connsiteX28" fmla="*/ 11279148 w 12191999"/>
              <a:gd name="connsiteY28" fmla="*/ 809339 h 6858000"/>
              <a:gd name="connsiteX29" fmla="*/ 11267462 w 12191999"/>
              <a:gd name="connsiteY29" fmla="*/ 813698 h 6858000"/>
              <a:gd name="connsiteX30" fmla="*/ 11255907 w 12191999"/>
              <a:gd name="connsiteY30" fmla="*/ 809339 h 6858000"/>
              <a:gd name="connsiteX31" fmla="*/ 11249616 w 12191999"/>
              <a:gd name="connsiteY31" fmla="*/ 784954 h 6858000"/>
              <a:gd name="connsiteX32" fmla="*/ 11255907 w 12191999"/>
              <a:gd name="connsiteY32" fmla="*/ 760439 h 6858000"/>
              <a:gd name="connsiteX33" fmla="*/ 11267462 w 12191999"/>
              <a:gd name="connsiteY33" fmla="*/ 755951 h 6858000"/>
              <a:gd name="connsiteX34" fmla="*/ 11708668 w 12191999"/>
              <a:gd name="connsiteY34" fmla="*/ 750005 h 6858000"/>
              <a:gd name="connsiteX35" fmla="*/ 11706381 w 12191999"/>
              <a:gd name="connsiteY35" fmla="*/ 752433 h 6858000"/>
              <a:gd name="connsiteX36" fmla="*/ 11706381 w 12191999"/>
              <a:gd name="connsiteY36" fmla="*/ 817032 h 6858000"/>
              <a:gd name="connsiteX37" fmla="*/ 11708420 w 12191999"/>
              <a:gd name="connsiteY37" fmla="*/ 819459 h 6858000"/>
              <a:gd name="connsiteX38" fmla="*/ 11715671 w 12191999"/>
              <a:gd name="connsiteY38" fmla="*/ 819459 h 6858000"/>
              <a:gd name="connsiteX39" fmla="*/ 11718206 w 12191999"/>
              <a:gd name="connsiteY39" fmla="*/ 817032 h 6858000"/>
              <a:gd name="connsiteX40" fmla="*/ 11718206 w 12191999"/>
              <a:gd name="connsiteY40" fmla="*/ 752433 h 6858000"/>
              <a:gd name="connsiteX41" fmla="*/ 11715660 w 12191999"/>
              <a:gd name="connsiteY41" fmla="*/ 750005 h 6858000"/>
              <a:gd name="connsiteX42" fmla="*/ 11708668 w 12191999"/>
              <a:gd name="connsiteY42" fmla="*/ 750005 h 6858000"/>
              <a:gd name="connsiteX43" fmla="*/ 11826514 w 12191999"/>
              <a:gd name="connsiteY43" fmla="*/ 749671 h 6858000"/>
              <a:gd name="connsiteX44" fmla="*/ 11822404 w 12191999"/>
              <a:gd name="connsiteY44" fmla="*/ 751851 h 6858000"/>
              <a:gd name="connsiteX45" fmla="*/ 11798623 w 12191999"/>
              <a:gd name="connsiteY45" fmla="*/ 781695 h 6858000"/>
              <a:gd name="connsiteX46" fmla="*/ 11798105 w 12191999"/>
              <a:gd name="connsiteY46" fmla="*/ 782461 h 6858000"/>
              <a:gd name="connsiteX47" fmla="*/ 11798234 w 12191999"/>
              <a:gd name="connsiteY47" fmla="*/ 783227 h 6858000"/>
              <a:gd name="connsiteX48" fmla="*/ 11822145 w 12191999"/>
              <a:gd name="connsiteY48" fmla="*/ 817420 h 6858000"/>
              <a:gd name="connsiteX49" fmla="*/ 11826126 w 12191999"/>
              <a:gd name="connsiteY49" fmla="*/ 819470 h 6858000"/>
              <a:gd name="connsiteX50" fmla="*/ 11835254 w 12191999"/>
              <a:gd name="connsiteY50" fmla="*/ 819470 h 6858000"/>
              <a:gd name="connsiteX51" fmla="*/ 11837175 w 12191999"/>
              <a:gd name="connsiteY51" fmla="*/ 817798 h 6858000"/>
              <a:gd name="connsiteX52" fmla="*/ 11836279 w 12191999"/>
              <a:gd name="connsiteY52" fmla="*/ 816136 h 6858000"/>
              <a:gd name="connsiteX53" fmla="*/ 11810826 w 12191999"/>
              <a:gd name="connsiteY53" fmla="*/ 782450 h 6858000"/>
              <a:gd name="connsiteX54" fmla="*/ 11810567 w 12191999"/>
              <a:gd name="connsiteY54" fmla="*/ 782192 h 6858000"/>
              <a:gd name="connsiteX55" fmla="*/ 11834607 w 12191999"/>
              <a:gd name="connsiteY55" fmla="*/ 753890 h 6858000"/>
              <a:gd name="connsiteX56" fmla="*/ 11835254 w 12191999"/>
              <a:gd name="connsiteY56" fmla="*/ 751203 h 6858000"/>
              <a:gd name="connsiteX57" fmla="*/ 11832816 w 12191999"/>
              <a:gd name="connsiteY57" fmla="*/ 749671 h 6858000"/>
              <a:gd name="connsiteX58" fmla="*/ 11826514 w 12191999"/>
              <a:gd name="connsiteY58" fmla="*/ 749671 h 6858000"/>
              <a:gd name="connsiteX59" fmla="*/ 11301634 w 12191999"/>
              <a:gd name="connsiteY59" fmla="*/ 749671 h 6858000"/>
              <a:gd name="connsiteX60" fmla="*/ 11299832 w 12191999"/>
              <a:gd name="connsiteY60" fmla="*/ 751462 h 6858000"/>
              <a:gd name="connsiteX61" fmla="*/ 11300350 w 12191999"/>
              <a:gd name="connsiteY61" fmla="*/ 753383 h 6858000"/>
              <a:gd name="connsiteX62" fmla="*/ 11324605 w 12191999"/>
              <a:gd name="connsiteY62" fmla="*/ 817399 h 6858000"/>
              <a:gd name="connsiteX63" fmla="*/ 11326785 w 12191999"/>
              <a:gd name="connsiteY63" fmla="*/ 819449 h 6858000"/>
              <a:gd name="connsiteX64" fmla="*/ 11332050 w 12191999"/>
              <a:gd name="connsiteY64" fmla="*/ 819449 h 6858000"/>
              <a:gd name="connsiteX65" fmla="*/ 11334489 w 12191999"/>
              <a:gd name="connsiteY65" fmla="*/ 817399 h 6858000"/>
              <a:gd name="connsiteX66" fmla="*/ 11358108 w 12191999"/>
              <a:gd name="connsiteY66" fmla="*/ 753135 h 6858000"/>
              <a:gd name="connsiteX67" fmla="*/ 11358366 w 12191999"/>
              <a:gd name="connsiteY67" fmla="*/ 751085 h 6858000"/>
              <a:gd name="connsiteX68" fmla="*/ 11356694 w 12191999"/>
              <a:gd name="connsiteY68" fmla="*/ 749671 h 6858000"/>
              <a:gd name="connsiteX69" fmla="*/ 11350015 w 12191999"/>
              <a:gd name="connsiteY69" fmla="*/ 749671 h 6858000"/>
              <a:gd name="connsiteX70" fmla="*/ 11348343 w 12191999"/>
              <a:gd name="connsiteY70" fmla="*/ 751592 h 6858000"/>
              <a:gd name="connsiteX71" fmla="*/ 11330885 w 12191999"/>
              <a:gd name="connsiteY71" fmla="*/ 802908 h 6858000"/>
              <a:gd name="connsiteX72" fmla="*/ 11312920 w 12191999"/>
              <a:gd name="connsiteY72" fmla="*/ 751851 h 6858000"/>
              <a:gd name="connsiteX73" fmla="*/ 11309845 w 12191999"/>
              <a:gd name="connsiteY73" fmla="*/ 749671 h 6858000"/>
              <a:gd name="connsiteX74" fmla="*/ 11301634 w 12191999"/>
              <a:gd name="connsiteY74" fmla="*/ 749671 h 6858000"/>
              <a:gd name="connsiteX75" fmla="*/ 11754223 w 12191999"/>
              <a:gd name="connsiteY75" fmla="*/ 748506 h 6858000"/>
              <a:gd name="connsiteX76" fmla="*/ 11731241 w 12191999"/>
              <a:gd name="connsiteY76" fmla="*/ 767625 h 6858000"/>
              <a:gd name="connsiteX77" fmla="*/ 11749346 w 12191999"/>
              <a:gd name="connsiteY77" fmla="*/ 788417 h 6858000"/>
              <a:gd name="connsiteX78" fmla="*/ 11764236 w 12191999"/>
              <a:gd name="connsiteY78" fmla="*/ 801894 h 6858000"/>
              <a:gd name="connsiteX79" fmla="*/ 11750500 w 12191999"/>
              <a:gd name="connsiteY79" fmla="*/ 813698 h 6858000"/>
              <a:gd name="connsiteX80" fmla="*/ 11733679 w 12191999"/>
              <a:gd name="connsiteY80" fmla="*/ 806641 h 6858000"/>
              <a:gd name="connsiteX81" fmla="*/ 11728673 w 12191999"/>
              <a:gd name="connsiteY81" fmla="*/ 811130 h 6858000"/>
              <a:gd name="connsiteX82" fmla="*/ 11750241 w 12191999"/>
              <a:gd name="connsiteY82" fmla="*/ 821402 h 6858000"/>
              <a:gd name="connsiteX83" fmla="*/ 11774896 w 12191999"/>
              <a:gd name="connsiteY83" fmla="*/ 800610 h 6858000"/>
              <a:gd name="connsiteX84" fmla="*/ 11741901 w 12191999"/>
              <a:gd name="connsiteY84" fmla="*/ 766471 h 6858000"/>
              <a:gd name="connsiteX85" fmla="*/ 11753457 w 12191999"/>
              <a:gd name="connsiteY85" fmla="*/ 756199 h 6858000"/>
              <a:gd name="connsiteX86" fmla="*/ 11767322 w 12191999"/>
              <a:gd name="connsiteY86" fmla="*/ 761335 h 6858000"/>
              <a:gd name="connsiteX87" fmla="*/ 11772328 w 12191999"/>
              <a:gd name="connsiteY87" fmla="*/ 756587 h 6858000"/>
              <a:gd name="connsiteX88" fmla="*/ 11754223 w 12191999"/>
              <a:gd name="connsiteY88" fmla="*/ 748506 h 6858000"/>
              <a:gd name="connsiteX89" fmla="*/ 11614257 w 12191999"/>
              <a:gd name="connsiteY89" fmla="*/ 748117 h 6858000"/>
              <a:gd name="connsiteX90" fmla="*/ 11599001 w 12191999"/>
              <a:gd name="connsiteY90" fmla="*/ 750167 h 6858000"/>
              <a:gd name="connsiteX91" fmla="*/ 11592721 w 12191999"/>
              <a:gd name="connsiteY91" fmla="*/ 755659 h 6858000"/>
              <a:gd name="connsiteX92" fmla="*/ 11592721 w 12191999"/>
              <a:gd name="connsiteY92" fmla="*/ 816902 h 6858000"/>
              <a:gd name="connsiteX93" fmla="*/ 11595418 w 12191999"/>
              <a:gd name="connsiteY93" fmla="*/ 819071 h 6858000"/>
              <a:gd name="connsiteX94" fmla="*/ 11602216 w 12191999"/>
              <a:gd name="connsiteY94" fmla="*/ 819071 h 6858000"/>
              <a:gd name="connsiteX95" fmla="*/ 11604654 w 12191999"/>
              <a:gd name="connsiteY95" fmla="*/ 816902 h 6858000"/>
              <a:gd name="connsiteX96" fmla="*/ 11604654 w 12191999"/>
              <a:gd name="connsiteY96" fmla="*/ 760774 h 6858000"/>
              <a:gd name="connsiteX97" fmla="*/ 11611452 w 12191999"/>
              <a:gd name="connsiteY97" fmla="*/ 754764 h 6858000"/>
              <a:gd name="connsiteX98" fmla="*/ 11625943 w 12191999"/>
              <a:gd name="connsiteY98" fmla="*/ 761033 h 6858000"/>
              <a:gd name="connsiteX99" fmla="*/ 11631823 w 12191999"/>
              <a:gd name="connsiteY99" fmla="*/ 755152 h 6858000"/>
              <a:gd name="connsiteX100" fmla="*/ 11614257 w 12191999"/>
              <a:gd name="connsiteY100" fmla="*/ 748117 h 6858000"/>
              <a:gd name="connsiteX101" fmla="*/ 11553619 w 12191999"/>
              <a:gd name="connsiteY101" fmla="*/ 748117 h 6858000"/>
              <a:gd name="connsiteX102" fmla="*/ 11536236 w 12191999"/>
              <a:gd name="connsiteY102" fmla="*/ 753124 h 6858000"/>
              <a:gd name="connsiteX103" fmla="*/ 11523450 w 12191999"/>
              <a:gd name="connsiteY103" fmla="*/ 784954 h 6858000"/>
              <a:gd name="connsiteX104" fmla="*/ 11536236 w 12191999"/>
              <a:gd name="connsiteY104" fmla="*/ 816654 h 6858000"/>
              <a:gd name="connsiteX105" fmla="*/ 11553619 w 12191999"/>
              <a:gd name="connsiteY105" fmla="*/ 821531 h 6858000"/>
              <a:gd name="connsiteX106" fmla="*/ 11571001 w 12191999"/>
              <a:gd name="connsiteY106" fmla="*/ 816654 h 6858000"/>
              <a:gd name="connsiteX107" fmla="*/ 11583917 w 12191999"/>
              <a:gd name="connsiteY107" fmla="*/ 784954 h 6858000"/>
              <a:gd name="connsiteX108" fmla="*/ 11571001 w 12191999"/>
              <a:gd name="connsiteY108" fmla="*/ 753124 h 6858000"/>
              <a:gd name="connsiteX109" fmla="*/ 11553619 w 12191999"/>
              <a:gd name="connsiteY109" fmla="*/ 748117 h 6858000"/>
              <a:gd name="connsiteX110" fmla="*/ 11486031 w 12191999"/>
              <a:gd name="connsiteY110" fmla="*/ 748117 h 6858000"/>
              <a:gd name="connsiteX111" fmla="*/ 11465229 w 12191999"/>
              <a:gd name="connsiteY111" fmla="*/ 751452 h 6858000"/>
              <a:gd name="connsiteX112" fmla="*/ 11459230 w 12191999"/>
              <a:gd name="connsiteY112" fmla="*/ 756965 h 6858000"/>
              <a:gd name="connsiteX113" fmla="*/ 11459230 w 12191999"/>
              <a:gd name="connsiteY113" fmla="*/ 817010 h 6858000"/>
              <a:gd name="connsiteX114" fmla="*/ 11461787 w 12191999"/>
              <a:gd name="connsiteY114" fmla="*/ 819449 h 6858000"/>
              <a:gd name="connsiteX115" fmla="*/ 11468422 w 12191999"/>
              <a:gd name="connsiteY115" fmla="*/ 819449 h 6858000"/>
              <a:gd name="connsiteX116" fmla="*/ 11471228 w 12191999"/>
              <a:gd name="connsiteY116" fmla="*/ 816751 h 6858000"/>
              <a:gd name="connsiteX117" fmla="*/ 11471228 w 12191999"/>
              <a:gd name="connsiteY117" fmla="*/ 761454 h 6858000"/>
              <a:gd name="connsiteX118" fmla="*/ 11485654 w 12191999"/>
              <a:gd name="connsiteY118" fmla="*/ 755422 h 6858000"/>
              <a:gd name="connsiteX119" fmla="*/ 11501223 w 12191999"/>
              <a:gd name="connsiteY119" fmla="*/ 771844 h 6858000"/>
              <a:gd name="connsiteX120" fmla="*/ 11501223 w 12191999"/>
              <a:gd name="connsiteY120" fmla="*/ 816751 h 6858000"/>
              <a:gd name="connsiteX121" fmla="*/ 11504288 w 12191999"/>
              <a:gd name="connsiteY121" fmla="*/ 819449 h 6858000"/>
              <a:gd name="connsiteX122" fmla="*/ 11511690 w 12191999"/>
              <a:gd name="connsiteY122" fmla="*/ 819449 h 6858000"/>
              <a:gd name="connsiteX123" fmla="*/ 11512963 w 12191999"/>
              <a:gd name="connsiteY123" fmla="*/ 816762 h 6858000"/>
              <a:gd name="connsiteX124" fmla="*/ 11512963 w 12191999"/>
              <a:gd name="connsiteY124" fmla="*/ 770312 h 6858000"/>
              <a:gd name="connsiteX125" fmla="*/ 11486031 w 12191999"/>
              <a:gd name="connsiteY125" fmla="*/ 748117 h 6858000"/>
              <a:gd name="connsiteX126" fmla="*/ 11389700 w 12191999"/>
              <a:gd name="connsiteY126" fmla="*/ 748117 h 6858000"/>
              <a:gd name="connsiteX127" fmla="*/ 11372242 w 12191999"/>
              <a:gd name="connsiteY127" fmla="*/ 753124 h 6858000"/>
              <a:gd name="connsiteX128" fmla="*/ 11359402 w 12191999"/>
              <a:gd name="connsiteY128" fmla="*/ 784954 h 6858000"/>
              <a:gd name="connsiteX129" fmla="*/ 11372242 w 12191999"/>
              <a:gd name="connsiteY129" fmla="*/ 816654 h 6858000"/>
              <a:gd name="connsiteX130" fmla="*/ 11389700 w 12191999"/>
              <a:gd name="connsiteY130" fmla="*/ 821531 h 6858000"/>
              <a:gd name="connsiteX131" fmla="*/ 11407158 w 12191999"/>
              <a:gd name="connsiteY131" fmla="*/ 816654 h 6858000"/>
              <a:gd name="connsiteX132" fmla="*/ 11420127 w 12191999"/>
              <a:gd name="connsiteY132" fmla="*/ 784954 h 6858000"/>
              <a:gd name="connsiteX133" fmla="*/ 11407158 w 12191999"/>
              <a:gd name="connsiteY133" fmla="*/ 753124 h 6858000"/>
              <a:gd name="connsiteX134" fmla="*/ 11389700 w 12191999"/>
              <a:gd name="connsiteY134" fmla="*/ 748117 h 6858000"/>
              <a:gd name="connsiteX135" fmla="*/ 11267473 w 12191999"/>
              <a:gd name="connsiteY135" fmla="*/ 748117 h 6858000"/>
              <a:gd name="connsiteX136" fmla="*/ 11250015 w 12191999"/>
              <a:gd name="connsiteY136" fmla="*/ 753124 h 6858000"/>
              <a:gd name="connsiteX137" fmla="*/ 11237046 w 12191999"/>
              <a:gd name="connsiteY137" fmla="*/ 784954 h 6858000"/>
              <a:gd name="connsiteX138" fmla="*/ 11250015 w 12191999"/>
              <a:gd name="connsiteY138" fmla="*/ 816654 h 6858000"/>
              <a:gd name="connsiteX139" fmla="*/ 11267473 w 12191999"/>
              <a:gd name="connsiteY139" fmla="*/ 821531 h 6858000"/>
              <a:gd name="connsiteX140" fmla="*/ 11284931 w 12191999"/>
              <a:gd name="connsiteY140" fmla="*/ 816654 h 6858000"/>
              <a:gd name="connsiteX141" fmla="*/ 11297771 w 12191999"/>
              <a:gd name="connsiteY141" fmla="*/ 784954 h 6858000"/>
              <a:gd name="connsiteX142" fmla="*/ 11284931 w 12191999"/>
              <a:gd name="connsiteY142" fmla="*/ 753124 h 6858000"/>
              <a:gd name="connsiteX143" fmla="*/ 11267473 w 12191999"/>
              <a:gd name="connsiteY143" fmla="*/ 748117 h 6858000"/>
              <a:gd name="connsiteX144" fmla="*/ 11199756 w 12191999"/>
              <a:gd name="connsiteY144" fmla="*/ 748117 h 6858000"/>
              <a:gd name="connsiteX145" fmla="*/ 11178857 w 12191999"/>
              <a:gd name="connsiteY145" fmla="*/ 751452 h 6858000"/>
              <a:gd name="connsiteX146" fmla="*/ 11172825 w 12191999"/>
              <a:gd name="connsiteY146" fmla="*/ 756965 h 6858000"/>
              <a:gd name="connsiteX147" fmla="*/ 11172825 w 12191999"/>
              <a:gd name="connsiteY147" fmla="*/ 817010 h 6858000"/>
              <a:gd name="connsiteX148" fmla="*/ 11175263 w 12191999"/>
              <a:gd name="connsiteY148" fmla="*/ 819449 h 6858000"/>
              <a:gd name="connsiteX149" fmla="*/ 11181932 w 12191999"/>
              <a:gd name="connsiteY149" fmla="*/ 819449 h 6858000"/>
              <a:gd name="connsiteX150" fmla="*/ 11184748 w 12191999"/>
              <a:gd name="connsiteY150" fmla="*/ 816751 h 6858000"/>
              <a:gd name="connsiteX151" fmla="*/ 11184748 w 12191999"/>
              <a:gd name="connsiteY151" fmla="*/ 761454 h 6858000"/>
              <a:gd name="connsiteX152" fmla="*/ 11199238 w 12191999"/>
              <a:gd name="connsiteY152" fmla="*/ 755422 h 6858000"/>
              <a:gd name="connsiteX153" fmla="*/ 11214884 w 12191999"/>
              <a:gd name="connsiteY153" fmla="*/ 771844 h 6858000"/>
              <a:gd name="connsiteX154" fmla="*/ 11214884 w 12191999"/>
              <a:gd name="connsiteY154" fmla="*/ 816751 h 6858000"/>
              <a:gd name="connsiteX155" fmla="*/ 11217959 w 12191999"/>
              <a:gd name="connsiteY155" fmla="*/ 819449 h 6858000"/>
              <a:gd name="connsiteX156" fmla="*/ 11225393 w 12191999"/>
              <a:gd name="connsiteY156" fmla="*/ 819449 h 6858000"/>
              <a:gd name="connsiteX157" fmla="*/ 11226817 w 12191999"/>
              <a:gd name="connsiteY157" fmla="*/ 816762 h 6858000"/>
              <a:gd name="connsiteX158" fmla="*/ 11226817 w 12191999"/>
              <a:gd name="connsiteY158" fmla="*/ 770312 h 6858000"/>
              <a:gd name="connsiteX159" fmla="*/ 11199756 w 12191999"/>
              <a:gd name="connsiteY159" fmla="*/ 748117 h 6858000"/>
              <a:gd name="connsiteX160" fmla="*/ 11681273 w 12191999"/>
              <a:gd name="connsiteY160" fmla="*/ 724801 h 6858000"/>
              <a:gd name="connsiteX161" fmla="*/ 11678845 w 12191999"/>
              <a:gd name="connsiteY161" fmla="*/ 727876 h 6858000"/>
              <a:gd name="connsiteX162" fmla="*/ 11678845 w 12191999"/>
              <a:gd name="connsiteY162" fmla="*/ 752250 h 6858000"/>
              <a:gd name="connsiteX163" fmla="*/ 11664279 w 12191999"/>
              <a:gd name="connsiteY163" fmla="*/ 748527 h 6858000"/>
              <a:gd name="connsiteX164" fmla="*/ 11632848 w 12191999"/>
              <a:gd name="connsiteY164" fmla="*/ 784954 h 6858000"/>
              <a:gd name="connsiteX165" fmla="*/ 11666707 w 12191999"/>
              <a:gd name="connsiteY165" fmla="*/ 821510 h 6858000"/>
              <a:gd name="connsiteX166" fmla="*/ 11690477 w 12191999"/>
              <a:gd name="connsiteY166" fmla="*/ 812036 h 6858000"/>
              <a:gd name="connsiteX167" fmla="*/ 11690477 w 12191999"/>
              <a:gd name="connsiteY167" fmla="*/ 727498 h 6858000"/>
              <a:gd name="connsiteX168" fmla="*/ 11687919 w 12191999"/>
              <a:gd name="connsiteY168" fmla="*/ 724801 h 6858000"/>
              <a:gd name="connsiteX169" fmla="*/ 11681273 w 12191999"/>
              <a:gd name="connsiteY169" fmla="*/ 724801 h 6858000"/>
              <a:gd name="connsiteX170" fmla="*/ 11786797 w 12191999"/>
              <a:gd name="connsiteY170" fmla="*/ 724552 h 6858000"/>
              <a:gd name="connsiteX171" fmla="*/ 11784607 w 12191999"/>
              <a:gd name="connsiteY171" fmla="*/ 726732 h 6858000"/>
              <a:gd name="connsiteX172" fmla="*/ 11784607 w 12191999"/>
              <a:gd name="connsiteY172" fmla="*/ 817280 h 6858000"/>
              <a:gd name="connsiteX173" fmla="*/ 11786797 w 12191999"/>
              <a:gd name="connsiteY173" fmla="*/ 819330 h 6858000"/>
              <a:gd name="connsiteX174" fmla="*/ 11793864 w 12191999"/>
              <a:gd name="connsiteY174" fmla="*/ 819330 h 6858000"/>
              <a:gd name="connsiteX175" fmla="*/ 11796303 w 12191999"/>
              <a:gd name="connsiteY175" fmla="*/ 817409 h 6858000"/>
              <a:gd name="connsiteX176" fmla="*/ 11796303 w 12191999"/>
              <a:gd name="connsiteY176" fmla="*/ 726473 h 6858000"/>
              <a:gd name="connsiteX177" fmla="*/ 11793864 w 12191999"/>
              <a:gd name="connsiteY177" fmla="*/ 724552 h 6858000"/>
              <a:gd name="connsiteX178" fmla="*/ 11786797 w 12191999"/>
              <a:gd name="connsiteY178" fmla="*/ 724552 h 6858000"/>
              <a:gd name="connsiteX179" fmla="*/ 11712617 w 12191999"/>
              <a:gd name="connsiteY179" fmla="*/ 723776 h 6858000"/>
              <a:gd name="connsiteX180" fmla="*/ 11705237 w 12191999"/>
              <a:gd name="connsiteY180" fmla="*/ 730940 h 6858000"/>
              <a:gd name="connsiteX181" fmla="*/ 11712358 w 12191999"/>
              <a:gd name="connsiteY181" fmla="*/ 737975 h 6858000"/>
              <a:gd name="connsiteX182" fmla="*/ 11719609 w 12191999"/>
              <a:gd name="connsiteY182" fmla="*/ 730433 h 6858000"/>
              <a:gd name="connsiteX183" fmla="*/ 11712617 w 12191999"/>
              <a:gd name="connsiteY183" fmla="*/ 723776 h 6858000"/>
              <a:gd name="connsiteX184" fmla="*/ 11855021 w 12191999"/>
              <a:gd name="connsiteY184" fmla="*/ 713601 h 6858000"/>
              <a:gd name="connsiteX185" fmla="*/ 11855284 w 12191999"/>
              <a:gd name="connsiteY185" fmla="*/ 713794 h 6858000"/>
              <a:gd name="connsiteX186" fmla="*/ 11855021 w 12191999"/>
              <a:gd name="connsiteY186" fmla="*/ 713860 h 6858000"/>
              <a:gd name="connsiteX187" fmla="*/ 11855021 w 12191999"/>
              <a:gd name="connsiteY187" fmla="*/ 713601 h 6858000"/>
              <a:gd name="connsiteX188" fmla="*/ 11847209 w 12191999"/>
              <a:gd name="connsiteY188" fmla="*/ 704235 h 6858000"/>
              <a:gd name="connsiteX189" fmla="*/ 11851428 w 12191999"/>
              <a:gd name="connsiteY189" fmla="*/ 704235 h 6858000"/>
              <a:gd name="connsiteX190" fmla="*/ 11857190 w 12191999"/>
              <a:gd name="connsiteY190" fmla="*/ 707699 h 6858000"/>
              <a:gd name="connsiteX191" fmla="*/ 11851817 w 12191999"/>
              <a:gd name="connsiteY191" fmla="*/ 711162 h 6858000"/>
              <a:gd name="connsiteX192" fmla="*/ 11847209 w 12191999"/>
              <a:gd name="connsiteY192" fmla="*/ 711162 h 6858000"/>
              <a:gd name="connsiteX193" fmla="*/ 11843627 w 12191999"/>
              <a:gd name="connsiteY193" fmla="*/ 701020 h 6858000"/>
              <a:gd name="connsiteX194" fmla="*/ 11843627 w 12191999"/>
              <a:gd name="connsiteY194" fmla="*/ 724250 h 6858000"/>
              <a:gd name="connsiteX195" fmla="*/ 11847468 w 12191999"/>
              <a:gd name="connsiteY195" fmla="*/ 724250 h 6858000"/>
              <a:gd name="connsiteX196" fmla="*/ 11847468 w 12191999"/>
              <a:gd name="connsiteY196" fmla="*/ 714367 h 6858000"/>
              <a:gd name="connsiteX197" fmla="*/ 11849648 w 12191999"/>
              <a:gd name="connsiteY197" fmla="*/ 714367 h 6858000"/>
              <a:gd name="connsiteX198" fmla="*/ 11856553 w 12191999"/>
              <a:gd name="connsiteY198" fmla="*/ 720528 h 6858000"/>
              <a:gd name="connsiteX199" fmla="*/ 11858603 w 12191999"/>
              <a:gd name="connsiteY199" fmla="*/ 724121 h 6858000"/>
              <a:gd name="connsiteX200" fmla="*/ 11863081 w 12191999"/>
              <a:gd name="connsiteY200" fmla="*/ 724121 h 6858000"/>
              <a:gd name="connsiteX201" fmla="*/ 11860265 w 12191999"/>
              <a:gd name="connsiteY201" fmla="*/ 719503 h 6858000"/>
              <a:gd name="connsiteX202" fmla="*/ 11857064 w 12191999"/>
              <a:gd name="connsiteY202" fmla="*/ 715107 h 6858000"/>
              <a:gd name="connsiteX203" fmla="*/ 11855284 w 12191999"/>
              <a:gd name="connsiteY203" fmla="*/ 713794 h 6858000"/>
              <a:gd name="connsiteX204" fmla="*/ 11858039 w 12191999"/>
              <a:gd name="connsiteY204" fmla="*/ 713107 h 6858000"/>
              <a:gd name="connsiteX205" fmla="*/ 11861549 w 12191999"/>
              <a:gd name="connsiteY205" fmla="*/ 707310 h 6858000"/>
              <a:gd name="connsiteX206" fmla="*/ 11859370 w 12191999"/>
              <a:gd name="connsiteY206" fmla="*/ 702822 h 6858000"/>
              <a:gd name="connsiteX207" fmla="*/ 11851817 w 12191999"/>
              <a:gd name="connsiteY207" fmla="*/ 701020 h 6858000"/>
              <a:gd name="connsiteX208" fmla="*/ 11843627 w 12191999"/>
              <a:gd name="connsiteY208" fmla="*/ 701020 h 6858000"/>
              <a:gd name="connsiteX209" fmla="*/ 11852712 w 12191999"/>
              <a:gd name="connsiteY209" fmla="*/ 694611 h 6858000"/>
              <a:gd name="connsiteX210" fmla="*/ 11870623 w 12191999"/>
              <a:gd name="connsiteY210" fmla="*/ 712446 h 6858000"/>
              <a:gd name="connsiteX211" fmla="*/ 11852712 w 12191999"/>
              <a:gd name="connsiteY211" fmla="*/ 730541 h 6858000"/>
              <a:gd name="connsiteX212" fmla="*/ 11834931 w 12191999"/>
              <a:gd name="connsiteY212" fmla="*/ 712446 h 6858000"/>
              <a:gd name="connsiteX213" fmla="*/ 11852712 w 12191999"/>
              <a:gd name="connsiteY213" fmla="*/ 694611 h 6858000"/>
              <a:gd name="connsiteX214" fmla="*/ 11852712 w 12191999"/>
              <a:gd name="connsiteY214" fmla="*/ 690888 h 6858000"/>
              <a:gd name="connsiteX215" fmla="*/ 11831348 w 12191999"/>
              <a:gd name="connsiteY215" fmla="*/ 712446 h 6858000"/>
              <a:gd name="connsiteX216" fmla="*/ 11852712 w 12191999"/>
              <a:gd name="connsiteY216" fmla="*/ 734004 h 6858000"/>
              <a:gd name="connsiteX217" fmla="*/ 11874076 w 12191999"/>
              <a:gd name="connsiteY217" fmla="*/ 712446 h 6858000"/>
              <a:gd name="connsiteX218" fmla="*/ 11852712 w 12191999"/>
              <a:gd name="connsiteY218" fmla="*/ 690888 h 6858000"/>
              <a:gd name="connsiteX219" fmla="*/ 11639380 w 12191999"/>
              <a:gd name="connsiteY219" fmla="*/ 551044 h 6858000"/>
              <a:gd name="connsiteX220" fmla="*/ 11641189 w 12191999"/>
              <a:gd name="connsiteY220" fmla="*/ 551862 h 6858000"/>
              <a:gd name="connsiteX221" fmla="*/ 11644652 w 12191999"/>
              <a:gd name="connsiteY221" fmla="*/ 634274 h 6858000"/>
              <a:gd name="connsiteX222" fmla="*/ 11640682 w 12191999"/>
              <a:gd name="connsiteY222" fmla="*/ 633508 h 6858000"/>
              <a:gd name="connsiteX223" fmla="*/ 11634273 w 12191999"/>
              <a:gd name="connsiteY223" fmla="*/ 599671 h 6858000"/>
              <a:gd name="connsiteX224" fmla="*/ 11638243 w 12191999"/>
              <a:gd name="connsiteY224" fmla="*/ 552250 h 6858000"/>
              <a:gd name="connsiteX225" fmla="*/ 11639380 w 12191999"/>
              <a:gd name="connsiteY225" fmla="*/ 551044 h 6858000"/>
              <a:gd name="connsiteX226" fmla="*/ 11490639 w 12191999"/>
              <a:gd name="connsiteY226" fmla="*/ 502002 h 6858000"/>
              <a:gd name="connsiteX227" fmla="*/ 11550015 w 12191999"/>
              <a:gd name="connsiteY227" fmla="*/ 504052 h 6858000"/>
              <a:gd name="connsiteX228" fmla="*/ 11548343 w 12191999"/>
              <a:gd name="connsiteY228" fmla="*/ 536605 h 6858000"/>
              <a:gd name="connsiteX229" fmla="*/ 11499486 w 12191999"/>
              <a:gd name="connsiteY229" fmla="*/ 541094 h 6858000"/>
              <a:gd name="connsiteX230" fmla="*/ 11492948 w 12191999"/>
              <a:gd name="connsiteY230" fmla="*/ 533659 h 6858000"/>
              <a:gd name="connsiteX231" fmla="*/ 11490639 w 12191999"/>
              <a:gd name="connsiteY231" fmla="*/ 502002 h 6858000"/>
              <a:gd name="connsiteX232" fmla="*/ 11594253 w 12191999"/>
              <a:gd name="connsiteY232" fmla="*/ 498797 h 6858000"/>
              <a:gd name="connsiteX233" fmla="*/ 11598612 w 12191999"/>
              <a:gd name="connsiteY233" fmla="*/ 520075 h 6858000"/>
              <a:gd name="connsiteX234" fmla="*/ 11588351 w 12191999"/>
              <a:gd name="connsiteY234" fmla="*/ 527509 h 6858000"/>
              <a:gd name="connsiteX235" fmla="*/ 11580011 w 12191999"/>
              <a:gd name="connsiteY235" fmla="*/ 500718 h 6858000"/>
              <a:gd name="connsiteX236" fmla="*/ 11594253 w 12191999"/>
              <a:gd name="connsiteY236" fmla="*/ 498797 h 6858000"/>
              <a:gd name="connsiteX237" fmla="*/ 11441405 w 12191999"/>
              <a:gd name="connsiteY237" fmla="*/ 491374 h 6858000"/>
              <a:gd name="connsiteX238" fmla="*/ 11460384 w 12191999"/>
              <a:gd name="connsiteY238" fmla="*/ 496499 h 6858000"/>
              <a:gd name="connsiteX239" fmla="*/ 11442948 w 12191999"/>
              <a:gd name="connsiteY239" fmla="*/ 533670 h 6858000"/>
              <a:gd name="connsiteX240" fmla="*/ 11434607 w 12191999"/>
              <a:gd name="connsiteY240" fmla="*/ 527132 h 6858000"/>
              <a:gd name="connsiteX241" fmla="*/ 11441405 w 12191999"/>
              <a:gd name="connsiteY241" fmla="*/ 491374 h 6858000"/>
              <a:gd name="connsiteX242" fmla="*/ 11419441 w 12191999"/>
              <a:gd name="connsiteY242" fmla="*/ 484343 h 6858000"/>
              <a:gd name="connsiteX243" fmla="*/ 11431543 w 12191999"/>
              <a:gd name="connsiteY243" fmla="*/ 488299 h 6858000"/>
              <a:gd name="connsiteX244" fmla="*/ 11423202 w 12191999"/>
              <a:gd name="connsiteY244" fmla="*/ 532257 h 6858000"/>
              <a:gd name="connsiteX245" fmla="*/ 11444102 w 12191999"/>
              <a:gd name="connsiteY245" fmla="*/ 543154 h 6858000"/>
              <a:gd name="connsiteX246" fmla="*/ 11469620 w 12191999"/>
              <a:gd name="connsiteY246" fmla="*/ 498549 h 6858000"/>
              <a:gd name="connsiteX247" fmla="*/ 11481672 w 12191999"/>
              <a:gd name="connsiteY247" fmla="*/ 500729 h 6858000"/>
              <a:gd name="connsiteX248" fmla="*/ 11485395 w 12191999"/>
              <a:gd name="connsiteY248" fmla="*/ 542507 h 6858000"/>
              <a:gd name="connsiteX249" fmla="*/ 11498472 w 12191999"/>
              <a:gd name="connsiteY249" fmla="*/ 550707 h 6858000"/>
              <a:gd name="connsiteX250" fmla="*/ 11555917 w 12191999"/>
              <a:gd name="connsiteY250" fmla="*/ 543532 h 6858000"/>
              <a:gd name="connsiteX251" fmla="*/ 11559122 w 12191999"/>
              <a:gd name="connsiteY251" fmla="*/ 503286 h 6858000"/>
              <a:gd name="connsiteX252" fmla="*/ 11570149 w 12191999"/>
              <a:gd name="connsiteY252" fmla="*/ 502002 h 6858000"/>
              <a:gd name="connsiteX253" fmla="*/ 11579385 w 12191999"/>
              <a:gd name="connsiteY253" fmla="*/ 528405 h 6858000"/>
              <a:gd name="connsiteX254" fmla="*/ 11598752 w 12191999"/>
              <a:gd name="connsiteY254" fmla="*/ 531739 h 6858000"/>
              <a:gd name="connsiteX255" fmla="*/ 11602723 w 12191999"/>
              <a:gd name="connsiteY255" fmla="*/ 497773 h 6858000"/>
              <a:gd name="connsiteX256" fmla="*/ 11625673 w 12191999"/>
              <a:gd name="connsiteY256" fmla="*/ 533282 h 6858000"/>
              <a:gd name="connsiteX257" fmla="*/ 11612855 w 12191999"/>
              <a:gd name="connsiteY257" fmla="*/ 586216 h 6858000"/>
              <a:gd name="connsiteX258" fmla="*/ 11537326 w 12191999"/>
              <a:gd name="connsiteY258" fmla="*/ 569428 h 6858000"/>
              <a:gd name="connsiteX259" fmla="*/ 11459488 w 12191999"/>
              <a:gd name="connsiteY259" fmla="*/ 611465 h 6858000"/>
              <a:gd name="connsiteX260" fmla="*/ 11456154 w 12191999"/>
              <a:gd name="connsiteY260" fmla="*/ 612360 h 6858000"/>
              <a:gd name="connsiteX261" fmla="*/ 11418325 w 12191999"/>
              <a:gd name="connsiteY261" fmla="*/ 585191 h 6858000"/>
              <a:gd name="connsiteX262" fmla="*/ 11388707 w 12191999"/>
              <a:gd name="connsiteY262" fmla="*/ 549434 h 6858000"/>
              <a:gd name="connsiteX263" fmla="*/ 11414743 w 12191999"/>
              <a:gd name="connsiteY263" fmla="*/ 487403 h 6858000"/>
              <a:gd name="connsiteX264" fmla="*/ 11419441 w 12191999"/>
              <a:gd name="connsiteY264" fmla="*/ 484343 h 6858000"/>
              <a:gd name="connsiteX265" fmla="*/ 11358173 w 12191999"/>
              <a:gd name="connsiteY265" fmla="*/ 469801 h 6858000"/>
              <a:gd name="connsiteX266" fmla="*/ 11346260 w 12191999"/>
              <a:gd name="connsiteY266" fmla="*/ 478275 h 6858000"/>
              <a:gd name="connsiteX267" fmla="*/ 11361744 w 12191999"/>
              <a:gd name="connsiteY267" fmla="*/ 470744 h 6858000"/>
              <a:gd name="connsiteX268" fmla="*/ 11358173 w 12191999"/>
              <a:gd name="connsiteY268" fmla="*/ 469801 h 6858000"/>
              <a:gd name="connsiteX269" fmla="*/ 11354455 w 12191999"/>
              <a:gd name="connsiteY269" fmla="*/ 453696 h 6858000"/>
              <a:gd name="connsiteX270" fmla="*/ 11379471 w 12191999"/>
              <a:gd name="connsiteY270" fmla="*/ 464453 h 6858000"/>
              <a:gd name="connsiteX271" fmla="*/ 11401267 w 12191999"/>
              <a:gd name="connsiteY271" fmla="*/ 487522 h 6858000"/>
              <a:gd name="connsiteX272" fmla="*/ 11376515 w 12191999"/>
              <a:gd name="connsiteY272" fmla="*/ 541611 h 6858000"/>
              <a:gd name="connsiteX273" fmla="*/ 11357665 w 12191999"/>
              <a:gd name="connsiteY273" fmla="*/ 511745 h 6858000"/>
              <a:gd name="connsiteX274" fmla="*/ 11330734 w 12191999"/>
              <a:gd name="connsiteY274" fmla="*/ 504052 h 6858000"/>
              <a:gd name="connsiteX275" fmla="*/ 11328166 w 12191999"/>
              <a:gd name="connsiteY275" fmla="*/ 491881 h 6858000"/>
              <a:gd name="connsiteX276" fmla="*/ 11335600 w 12191999"/>
              <a:gd name="connsiteY276" fmla="*/ 481879 h 6858000"/>
              <a:gd name="connsiteX277" fmla="*/ 11338297 w 12191999"/>
              <a:gd name="connsiteY277" fmla="*/ 470604 h 6858000"/>
              <a:gd name="connsiteX278" fmla="*/ 11349972 w 12191999"/>
              <a:gd name="connsiteY278" fmla="*/ 456124 h 6858000"/>
              <a:gd name="connsiteX279" fmla="*/ 11354455 w 12191999"/>
              <a:gd name="connsiteY279" fmla="*/ 453696 h 6858000"/>
              <a:gd name="connsiteX280" fmla="*/ 11324025 w 12191999"/>
              <a:gd name="connsiteY280" fmla="*/ 392924 h 6858000"/>
              <a:gd name="connsiteX281" fmla="*/ 11322134 w 12191999"/>
              <a:gd name="connsiteY281" fmla="*/ 400006 h 6858000"/>
              <a:gd name="connsiteX282" fmla="*/ 11335988 w 12191999"/>
              <a:gd name="connsiteY282" fmla="*/ 441536 h 6858000"/>
              <a:gd name="connsiteX283" fmla="*/ 11339193 w 12191999"/>
              <a:gd name="connsiteY283" fmla="*/ 451786 h 6858000"/>
              <a:gd name="connsiteX284" fmla="*/ 11328425 w 12191999"/>
              <a:gd name="connsiteY284" fmla="*/ 467162 h 6858000"/>
              <a:gd name="connsiteX285" fmla="*/ 11327270 w 12191999"/>
              <a:gd name="connsiteY285" fmla="*/ 474855 h 6858000"/>
              <a:gd name="connsiteX286" fmla="*/ 11315477 w 12191999"/>
              <a:gd name="connsiteY286" fmla="*/ 490748 h 6858000"/>
              <a:gd name="connsiteX287" fmla="*/ 11317268 w 12191999"/>
              <a:gd name="connsiteY287" fmla="*/ 503696 h 6858000"/>
              <a:gd name="connsiteX288" fmla="*/ 11327788 w 12191999"/>
              <a:gd name="connsiteY288" fmla="*/ 514594 h 6858000"/>
              <a:gd name="connsiteX289" fmla="*/ 11341890 w 12191999"/>
              <a:gd name="connsiteY289" fmla="*/ 516137 h 6858000"/>
              <a:gd name="connsiteX290" fmla="*/ 11358561 w 12191999"/>
              <a:gd name="connsiteY290" fmla="*/ 529214 h 6858000"/>
              <a:gd name="connsiteX291" fmla="*/ 11388308 w 12191999"/>
              <a:gd name="connsiteY291" fmla="*/ 580476 h 6858000"/>
              <a:gd name="connsiteX292" fmla="*/ 11394717 w 12191999"/>
              <a:gd name="connsiteY292" fmla="*/ 606490 h 6858000"/>
              <a:gd name="connsiteX293" fmla="*/ 11360611 w 12191999"/>
              <a:gd name="connsiteY293" fmla="*/ 709026 h 6858000"/>
              <a:gd name="connsiteX294" fmla="*/ 11362402 w 12191999"/>
              <a:gd name="connsiteY294" fmla="*/ 719406 h 6858000"/>
              <a:gd name="connsiteX295" fmla="*/ 11388567 w 12191999"/>
              <a:gd name="connsiteY295" fmla="*/ 719406 h 6858000"/>
              <a:gd name="connsiteX296" fmla="*/ 11394210 w 12191999"/>
              <a:gd name="connsiteY296" fmla="*/ 711972 h 6858000"/>
              <a:gd name="connsiteX297" fmla="*/ 11429094 w 12191999"/>
              <a:gd name="connsiteY297" fmla="*/ 608411 h 6858000"/>
              <a:gd name="connsiteX298" fmla="*/ 11464484 w 12191999"/>
              <a:gd name="connsiteY298" fmla="*/ 709921 h 6858000"/>
              <a:gd name="connsiteX299" fmla="*/ 11468207 w 12191999"/>
              <a:gd name="connsiteY299" fmla="*/ 719665 h 6858000"/>
              <a:gd name="connsiteX300" fmla="*/ 11490650 w 12191999"/>
              <a:gd name="connsiteY300" fmla="*/ 719665 h 6858000"/>
              <a:gd name="connsiteX301" fmla="*/ 11497954 w 12191999"/>
              <a:gd name="connsiteY301" fmla="*/ 713126 h 6858000"/>
              <a:gd name="connsiteX302" fmla="*/ 11473979 w 12191999"/>
              <a:gd name="connsiteY302" fmla="*/ 619309 h 6858000"/>
              <a:gd name="connsiteX303" fmla="*/ 11535276 w 12191999"/>
              <a:gd name="connsiteY303" fmla="*/ 595345 h 6858000"/>
              <a:gd name="connsiteX304" fmla="*/ 11569383 w 12191999"/>
              <a:gd name="connsiteY304" fmla="*/ 622136 h 6858000"/>
              <a:gd name="connsiteX305" fmla="*/ 11512315 w 12191999"/>
              <a:gd name="connsiteY305" fmla="*/ 709932 h 6858000"/>
              <a:gd name="connsiteX306" fmla="*/ 11514624 w 12191999"/>
              <a:gd name="connsiteY306" fmla="*/ 719417 h 6858000"/>
              <a:gd name="connsiteX307" fmla="*/ 11538351 w 12191999"/>
              <a:gd name="connsiteY307" fmla="*/ 719417 h 6858000"/>
              <a:gd name="connsiteX308" fmla="*/ 11547069 w 12191999"/>
              <a:gd name="connsiteY308" fmla="*/ 713903 h 6858000"/>
              <a:gd name="connsiteX309" fmla="*/ 11598623 w 12191999"/>
              <a:gd name="connsiteY309" fmla="*/ 630983 h 6858000"/>
              <a:gd name="connsiteX310" fmla="*/ 11608496 w 12191999"/>
              <a:gd name="connsiteY310" fmla="*/ 600869 h 6858000"/>
              <a:gd name="connsiteX311" fmla="*/ 11599130 w 12191999"/>
              <a:gd name="connsiteY311" fmla="*/ 710062 h 6858000"/>
              <a:gd name="connsiteX312" fmla="*/ 11601439 w 12191999"/>
              <a:gd name="connsiteY312" fmla="*/ 719287 h 6858000"/>
              <a:gd name="connsiteX313" fmla="*/ 11622857 w 12191999"/>
              <a:gd name="connsiteY313" fmla="*/ 719287 h 6858000"/>
              <a:gd name="connsiteX314" fmla="*/ 11629525 w 12191999"/>
              <a:gd name="connsiteY314" fmla="*/ 711087 h 6858000"/>
              <a:gd name="connsiteX315" fmla="*/ 11634650 w 12191999"/>
              <a:gd name="connsiteY315" fmla="*/ 693014 h 6858000"/>
              <a:gd name="connsiteX316" fmla="*/ 11654018 w 12191999"/>
              <a:gd name="connsiteY316" fmla="*/ 688018 h 6858000"/>
              <a:gd name="connsiteX317" fmla="*/ 11659024 w 12191999"/>
              <a:gd name="connsiteY317" fmla="*/ 680584 h 6858000"/>
              <a:gd name="connsiteX318" fmla="*/ 11654654 w 12191999"/>
              <a:gd name="connsiteY318" fmla="*/ 520852 h 6858000"/>
              <a:gd name="connsiteX319" fmla="*/ 11603360 w 12191999"/>
              <a:gd name="connsiteY319" fmla="*/ 487533 h 6858000"/>
              <a:gd name="connsiteX320" fmla="*/ 11526547 w 12191999"/>
              <a:gd name="connsiteY320" fmla="*/ 493424 h 6858000"/>
              <a:gd name="connsiteX321" fmla="*/ 11402033 w 12191999"/>
              <a:gd name="connsiteY321" fmla="*/ 464842 h 6858000"/>
              <a:gd name="connsiteX322" fmla="*/ 11401644 w 12191999"/>
              <a:gd name="connsiteY322" fmla="*/ 459199 h 6858000"/>
              <a:gd name="connsiteX323" fmla="*/ 11433960 w 12191999"/>
              <a:gd name="connsiteY323" fmla="*/ 433314 h 6858000"/>
              <a:gd name="connsiteX324" fmla="*/ 11431392 w 12191999"/>
              <a:gd name="connsiteY324" fmla="*/ 426398 h 6858000"/>
              <a:gd name="connsiteX325" fmla="*/ 11365995 w 12191999"/>
              <a:gd name="connsiteY325" fmla="*/ 438191 h 6858000"/>
              <a:gd name="connsiteX326" fmla="*/ 11327648 w 12191999"/>
              <a:gd name="connsiteY326" fmla="*/ 397567 h 6858000"/>
              <a:gd name="connsiteX327" fmla="*/ 11324025 w 12191999"/>
              <a:gd name="connsiteY327" fmla="*/ 392924 h 6858000"/>
              <a:gd name="connsiteX328" fmla="*/ 11391491 w 12191999"/>
              <a:gd name="connsiteY328" fmla="*/ 334037 h 6858000"/>
              <a:gd name="connsiteX329" fmla="*/ 11426364 w 12191999"/>
              <a:gd name="connsiteY329" fmla="*/ 368996 h 6858000"/>
              <a:gd name="connsiteX330" fmla="*/ 11391491 w 12191999"/>
              <a:gd name="connsiteY330" fmla="*/ 403955 h 6858000"/>
              <a:gd name="connsiteX331" fmla="*/ 11356360 w 12191999"/>
              <a:gd name="connsiteY331" fmla="*/ 368996 h 6858000"/>
              <a:gd name="connsiteX332" fmla="*/ 11391491 w 12191999"/>
              <a:gd name="connsiteY332" fmla="*/ 334037 h 6858000"/>
              <a:gd name="connsiteX333" fmla="*/ 11389959 w 12191999"/>
              <a:gd name="connsiteY333" fmla="*/ 321618 h 6858000"/>
              <a:gd name="connsiteX334" fmla="*/ 11337262 w 12191999"/>
              <a:gd name="connsiteY334" fmla="*/ 374510 h 6858000"/>
              <a:gd name="connsiteX335" fmla="*/ 11389959 w 12191999"/>
              <a:gd name="connsiteY335" fmla="*/ 427401 h 6858000"/>
              <a:gd name="connsiteX336" fmla="*/ 11442656 w 12191999"/>
              <a:gd name="connsiteY336" fmla="*/ 374510 h 6858000"/>
              <a:gd name="connsiteX337" fmla="*/ 11389959 w 12191999"/>
              <a:gd name="connsiteY337" fmla="*/ 321618 h 6858000"/>
              <a:gd name="connsiteX338" fmla="*/ 0 w 12191999"/>
              <a:gd name="connsiteY338" fmla="*/ 0 h 6858000"/>
              <a:gd name="connsiteX339" fmla="*/ 12191999 w 12191999"/>
              <a:gd name="connsiteY339" fmla="*/ 0 h 6858000"/>
              <a:gd name="connsiteX340" fmla="*/ 12191999 w 12191999"/>
              <a:gd name="connsiteY340" fmla="*/ 6858000 h 6858000"/>
              <a:gd name="connsiteX341" fmla="*/ 0 w 12191999"/>
              <a:gd name="connsiteY3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1999" h="6858000">
                <a:moveTo>
                  <a:pt x="11666200" y="756760"/>
                </a:moveTo>
                <a:cubicBezTo>
                  <a:pt x="11673094" y="756760"/>
                  <a:pt x="11676288" y="758940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5"/>
                </a:moveTo>
                <a:cubicBezTo>
                  <a:pt x="11706381" y="750005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5"/>
                  <a:pt x="11715660" y="750005"/>
                </a:cubicBezTo>
                <a:cubicBezTo>
                  <a:pt x="11708668" y="750005"/>
                  <a:pt x="11708668" y="750005"/>
                  <a:pt x="11708668" y="750005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1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59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7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5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2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2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29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3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8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3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6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6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3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7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1"/>
                  <a:pt x="11410848" y="403955"/>
                  <a:pt x="11391491" y="403955"/>
                </a:cubicBezTo>
                <a:cubicBezTo>
                  <a:pt x="11372134" y="403955"/>
                  <a:pt x="11356360" y="388331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and insert picture via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648000"/>
            <a:ext cx="8652000" cy="310485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600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6987" y="60552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4189875-0661-4E2F-8DC6-9F8850F63BE8}"/>
              </a:ext>
            </a:extLst>
          </p:cNvPr>
          <p:cNvSpPr txBox="1"/>
          <p:nvPr userDrawn="1"/>
        </p:nvSpPr>
        <p:spPr>
          <a:xfrm>
            <a:off x="23812" y="-33912"/>
            <a:ext cx="36000" cy="17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00" dirty="0">
                <a:solidFill>
                  <a:srgbClr val="666666"/>
                </a:solidFill>
                <a:latin typeface="Apis For Office Light" panose="020B0404010101010104" pitchFamily="34" charset="0"/>
                <a:ea typeface="Apis For Office Light" panose="020B0404010101010104" pitchFamily="34" charset="0"/>
                <a:cs typeface="Apis For Office Light" panose="020B0404010101010104" pitchFamily="34" charset="0"/>
              </a:rPr>
              <a:t>Light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xmlns="" id="{A65E5DCA-65B0-489C-8954-F5C4AA22A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xmlns="" id="{CC218D6D-FEFB-46D0-8813-C99976F4CA16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773967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980C894-9D8D-4E84-92B9-6EA4ECCC00D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485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8220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6987" y="6053913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FDF5EDE-8F7F-4DF3-B844-7C0C4E6AC641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xmlns="" id="{9CE848CF-6894-4564-ABE3-C9ED24818DC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66C80C8D-1C72-4DEF-843D-58E9166721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xmlns="" id="{2BE0DF0F-9C1F-48B6-81C9-DE493CAF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xmlns="" id="{4EC3851D-A362-49B0-86B2-00F14E819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094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500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6055882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71420AF-1268-4AE1-84DA-164DB71C2C14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xmlns="" id="{8AE78219-5CBB-4760-B800-636AFE0A99A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7C86D47D-AFD8-4DC6-BD55-10180E93A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xmlns="" id="{FADB92D4-4128-4A3B-A654-38C0F136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xmlns="" id="{8E1CB220-B3D7-46B6-BFDD-6B22270F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581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6356" y="2163600"/>
            <a:ext cx="6408844" cy="2379600"/>
          </a:xfrm>
        </p:spPr>
        <p:txBody>
          <a:bodyPr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xmlns="" id="{F3DB85B7-7760-4094-B5B7-6A45B6116B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6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xmlns="" id="{353E10AF-D600-4770-A150-4A8ED3F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36000" y="60552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E7ACB837-D775-4027-8A9A-8A934ABD2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4000" y="324000"/>
            <a:ext cx="4488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2DB09BC2-598E-40D3-B291-F2AE97681E1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xmlns="" id="{CFCDB02C-C393-45D0-9339-45B1931BD426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xmlns="" id="{6065F747-4561-4901-98B7-BF523316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xmlns="" id="{871C597D-634C-4C0B-95AD-0C969D584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73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EF3B750-FD0B-4117-8CF8-02751916C1F8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01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A42DB6-37C7-4655-8383-4D4C615303B7}"/>
              </a:ext>
            </a:extLst>
          </p:cNvPr>
          <p:cNvSpPr txBox="1"/>
          <p:nvPr userDrawn="1"/>
        </p:nvSpPr>
        <p:spPr>
          <a:xfrm>
            <a:off x="7381875" y="2819981"/>
            <a:ext cx="41621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2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4BBEEFE-FD1C-41BE-8701-C445D2EB12C0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xmlns="" id="{3EF1636C-932C-4747-B37D-D0B1E2D9AB1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833426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AA02891-9B5C-45AF-8221-7F98276E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00884CB1-C89E-483F-AD92-A451F60F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1082" t="20310" r="8216" b="23549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9AB77215-63F5-457D-BB11-70300B8118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01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5058A511-E7D3-48F5-9E56-C90D4AEF433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xmlns="" id="{82AD425B-83E9-4675-A5F8-3B70DC855783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138141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ed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AA02891-9B5C-45AF-8221-7F98276E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AD94F7-3470-4EDF-8360-C604BB358116}" type="datetime3">
              <a:rPr lang="en-US" smtClean="0"/>
              <a:t>16 febbraio 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5058A511-E7D3-48F5-9E56-C90D4AEF433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00884CB1-C89E-483F-AD92-A451F60F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1082" t="20310" r="8216" b="23549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3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xmlns="" id="{82AD425B-83E9-4675-A5F8-3B70DC855783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803342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94AFEEA-94E5-4AC9-A1E0-1C0A39ED59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E04617A3-773E-4D38-A193-F8C5B6A52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1082" t="20310" r="8216" b="23549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xmlns="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648000"/>
            <a:ext cx="6408000" cy="5562000"/>
          </a:xfrm>
        </p:spPr>
        <p:txBody>
          <a:bodyPr anchor="ctr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>
                <a:solidFill>
                  <a:schemeClr val="tx2"/>
                </a:solidFill>
              </a:defRPr>
            </a:lvl1pPr>
            <a:lvl2pPr marL="270000" indent="-27000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xmlns="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47999" y="648000"/>
            <a:ext cx="1920001" cy="5562000"/>
          </a:xfrm>
        </p:spPr>
        <p:txBody>
          <a:bodyPr anchor="ctr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1pPr>
            <a:lvl2pPr marL="270000" indent="-27000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09.00-09.30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5058A511-E7D3-48F5-9E56-C90D4AEF4335}"/>
              </a:ext>
            </a:extLst>
          </p:cNvPr>
          <p:cNvSpPr/>
          <p:nvPr userDrawn="1"/>
        </p:nvSpPr>
        <p:spPr bwMode="gray"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xmlns="" id="{B3C1CADE-9463-4A8D-B4E6-273C0EC9AFF5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10268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900D125-257E-2440-A3DC-1052C8FBA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D2F2F88-34DE-DB4C-A57C-BA9F21835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2D6ECBC-BF79-5C41-9656-5261A678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E2C7C37-69C8-E642-8100-2E04536D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E44EED-1519-B946-8AA4-7B21BAFC0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1548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7E7C513-B1CD-4706-976C-28D5F1922773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5562000"/>
          </a:xfrm>
        </p:spPr>
        <p:txBody>
          <a:bodyPr anchor="ctr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602F927-C35A-415E-909F-7517AD1B0FFA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6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xmlns="" id="{D9E9F619-DDA7-4396-BEF5-E42E21A0A600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528847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495F4B-43C9-4BD0-8BB8-4942406D92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8766DD-9A06-4EF8-BC56-88FAB7304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7164" y="647700"/>
            <a:ext cx="8902835" cy="5562300"/>
          </a:xfrm>
        </p:spPr>
        <p:txBody>
          <a:bodyPr anchor="ctr">
            <a:noAutofit/>
          </a:bodyPr>
          <a:lstStyle>
            <a:lvl1pPr marL="0" indent="0">
              <a:buNone/>
              <a:defRPr sz="41300">
                <a:solidFill>
                  <a:srgbClr val="EBE8E5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3601" y="648000"/>
            <a:ext cx="7675974" cy="5562000"/>
          </a:xfrm>
        </p:spPr>
        <p:txBody>
          <a:bodyPr anchor="ctr"/>
          <a:lstStyle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CFC03F98-43D5-4866-9EED-B1724A421DE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6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xmlns="" id="{8C259898-72ED-48AD-B8DB-354C87B7C69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394370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650DCB-43F5-4BCD-9599-AED4AC9F4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92000" y="647700"/>
            <a:ext cx="8976150" cy="5886300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0713"/>
            <a:ext cx="6406850" cy="5238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9FC834-4845-430D-833F-E27D62F7E10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FB39247E-D185-41FD-BF62-F6D03E65C52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470F0230-6038-4355-80ED-FB8CD83128C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425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650DCB-43F5-4BCD-9599-AED4AC9F4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4000" y="3429000"/>
            <a:ext cx="11543999" cy="3104999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0713"/>
            <a:ext cx="6406850" cy="5238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DD836B-4E8F-40F5-B8F7-589382C6DFF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603AE82F-9C53-4FB7-8399-260EEAC4898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BBC4390-ECEC-4EC2-BC84-6A63CD446A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231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4092999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387682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64080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380000" y="1944000"/>
            <a:ext cx="41640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06BE7D1E-8977-4FBA-BE12-1091DAF34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744760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4163713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6000" y="1944000"/>
            <a:ext cx="1920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80000" y="1944000"/>
            <a:ext cx="4164000" cy="42659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FD24B339-4BEF-40F4-99BA-001E3E261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963938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4164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1944000"/>
            <a:ext cx="4164001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1944000"/>
            <a:ext cx="1920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C50C9B3A-1DC8-4D31-931B-2B9DFA8D2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948581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64083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1920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80000" y="647700"/>
            <a:ext cx="4488000" cy="5886299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xmlns="" id="{4E040E5F-17E7-4BD9-A89F-45152FDBA834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02594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F45D542-6D20-1E4A-909C-4D56865B3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9B19E29-3844-CC42-B0BF-B6191AAB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303BBEA-47D0-0C46-ADF2-83631E36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34520EC-7006-3B48-95E9-717434469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61EA876-F9E3-384D-82BD-D7888B12B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767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647700"/>
            <a:ext cx="6732001" cy="58863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xmlns="" id="{AD76CD6D-257F-451B-A84B-5F86799B060C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950634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647700"/>
            <a:ext cx="4164001" cy="58863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3502943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64083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1920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04CBD4A-182F-487E-B21D-5F418CE42D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80000" y="647700"/>
            <a:ext cx="1920000" cy="58863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C92D14D3-8709-434C-A54B-15ADD1D875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2761376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7700"/>
            <a:ext cx="5286220" cy="1651119"/>
          </a:xfrm>
        </p:spPr>
        <p:txBody>
          <a:bodyPr anchor="t"/>
          <a:lstStyle>
            <a:lvl1pPr>
              <a:lnSpc>
                <a:spcPct val="100000"/>
              </a:lnSpc>
              <a:defRPr sz="36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A06B890-E694-4CC8-A7C4-0101B94C346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" y="2488123"/>
            <a:ext cx="5286375" cy="371363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F232361E-9641-4D5F-B5F2-E5299AA8C5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7782" y="647700"/>
            <a:ext cx="5610217" cy="5886300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2296DAD-0E66-436A-9C98-8412698CB7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8600" y="968516"/>
            <a:ext cx="4965401" cy="52414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8795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A41594FF-878C-4539-A3DF-E2C07894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7914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5150ED-B90C-4AB1-BCB0-E73E86A8D8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76E0E6C7-4501-41F5-82DA-93E27DDCEB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7834695D-31D7-40E5-BF1E-A049DDB073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DFC244FE-0B79-4E3B-B276-2F6B1D561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674831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xmlns="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xmlns="" id="{5F91D68D-2FA9-4CAD-8EF0-C0BF3460A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608911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5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xmlns="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xmlns="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6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536D757B-F40B-4569-BAF1-AA3404B9E9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972502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000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xmlns="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xmlns="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7914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9EC381D6-39E2-4766-8084-72599657F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840731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35999" y="3429000"/>
            <a:ext cx="4164001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5999" y="648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3999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F5229E68-3EC6-4831-B439-8804F87FEA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685496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380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7864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E5011B5-FAB1-4D49-B21E-A4442437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CAC97ED-7C49-1247-AC02-714A5296F5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51C8C868-5A4C-AB46-A3F2-BAC2DD552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9072478-DAD3-B44C-A308-9C24F5CE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A004C95-D830-B947-8956-E21703B8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1D526103-59EB-9544-BF27-BEBC6A61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167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5F1618E7-6259-402C-A006-7EB43B92C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4000010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999" y="1548000"/>
            <a:ext cx="10896001" cy="46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023829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10896601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547700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9200" y="1547700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EAF405E3-B39D-45EE-8E47-4F2225BD2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327700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0102782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289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83CE00-85A1-4798-8BED-5088889827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AE8B13B9-500C-41BD-AE32-64AABDD45343}"/>
              </a:ext>
            </a:extLst>
          </p:cNvPr>
          <p:cNvSpPr/>
          <p:nvPr userDrawn="1"/>
        </p:nvSpPr>
        <p:spPr>
          <a:xfrm>
            <a:off x="4818274" y="2518125"/>
            <a:ext cx="2555453" cy="1821750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5E57C6-792B-4176-9081-325BCB6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1BEDE0-B328-47ED-BFE3-B922ED50E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35EE4FB-E10C-46B3-A75F-63982959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sz="100" dirty="0"/>
          </a:p>
        </p:txBody>
      </p:sp>
    </p:spTree>
    <p:extLst>
      <p:ext uri="{BB962C8B-B14F-4D97-AF65-F5344CB8AC3E}">
        <p14:creationId xmlns:p14="http://schemas.microsoft.com/office/powerpoint/2010/main" val="3990214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83CE00-85A1-4798-8BED-5088889827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AE8B13B9-500C-41BD-AE32-64AABDD45343}"/>
              </a:ext>
            </a:extLst>
          </p:cNvPr>
          <p:cNvSpPr/>
          <p:nvPr userDrawn="1"/>
        </p:nvSpPr>
        <p:spPr>
          <a:xfrm>
            <a:off x="4818274" y="2518125"/>
            <a:ext cx="2555453" cy="1821750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xmlns="" id="{5E2CB17F-7F37-4D9E-B75C-9007C8729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xmlns="" id="{74FE5657-0D9D-4DB3-826E-FF66EEDC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xmlns="" id="{0B3E7C79-1410-4D8B-926D-CF3179FE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sz="100" dirty="0"/>
          </a:p>
        </p:txBody>
      </p:sp>
    </p:spTree>
    <p:extLst>
      <p:ext uri="{BB962C8B-B14F-4D97-AF65-F5344CB8AC3E}">
        <p14:creationId xmlns:p14="http://schemas.microsoft.com/office/powerpoint/2010/main" val="1335694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xmlns="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608016"/>
            <a:ext cx="2786833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PICTURES</a:t>
            </a:r>
            <a:r>
              <a:rPr lang="en-GB" sz="900" dirty="0">
                <a:latin typeface="+mn-lt"/>
                <a:cs typeface="Arial" panose="020B0604020202020204" pitchFamily="34" charset="0"/>
              </a:rPr>
              <a:t/>
            </a:r>
            <a:br>
              <a:rPr lang="en-GB" sz="900" dirty="0"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xmlns="" id="{1E29220A-15A7-4D74-97D3-C35C0B6650BA}"/>
              </a:ext>
            </a:extLst>
          </p:cNvPr>
          <p:cNvGrpSpPr/>
          <p:nvPr userDrawn="1"/>
        </p:nvGrpSpPr>
        <p:grpSpPr>
          <a:xfrm>
            <a:off x="7254412" y="187609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xmlns="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xmlns="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xmlns="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7700" y="1613646"/>
            <a:ext cx="228036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</a:t>
            </a:r>
            <a:b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xmlns="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7579" y="3322850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xmlns="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8120" y="2599667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xmlns="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901" t="45142" r="62601" b="9046"/>
          <a:stretch/>
        </p:blipFill>
        <p:spPr>
          <a:xfrm>
            <a:off x="7254412" y="3118826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xmlns="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74001" y="4313402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xmlns="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74001" y="5641555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xmlns="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0433" y="3928566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xmlns="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9773" y="1608016"/>
            <a:ext cx="2358243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GRIDLINES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xmlns="" id="{09C05D50-8477-4113-8B72-9C373B0FF9F9}"/>
              </a:ext>
            </a:extLst>
          </p:cNvPr>
          <p:cNvSpPr txBox="1"/>
          <p:nvPr userDrawn="1"/>
        </p:nvSpPr>
        <p:spPr>
          <a:xfrm>
            <a:off x="647700" y="448713"/>
            <a:ext cx="1100137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xmlns="" id="{DAC63350-5850-40BB-87A2-CE01481E0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98" y="4635849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974000" y="5077014"/>
            <a:ext cx="475428" cy="17676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B97ADE-DB50-43D7-B6D7-6AA6A441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62254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13A6A0-AAC5-4762-99A3-8E67DE5B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66A718C-8117-4521-935E-A616BB58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2575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r>
              <a:rPr lang="en-GB" sz="4400" b="0" i="0" noProof="0" dirty="0">
                <a:solidFill>
                  <a:schemeClr val="bg1"/>
                </a:solidFill>
              </a:rPr>
              <a:t/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r>
              <a:rPr lang="en-GB" sz="2800" b="0" noProof="0" dirty="0">
                <a:solidFill>
                  <a:schemeClr val="bg1"/>
                </a:solidFill>
              </a:rPr>
              <a:t/>
            </a:r>
            <a:br>
              <a:rPr lang="en-GB" sz="2800" b="0" noProof="0" dirty="0">
                <a:solidFill>
                  <a:schemeClr val="bg1"/>
                </a:solidFill>
              </a:rPr>
            </a:br>
            <a:r>
              <a:rPr lang="en-GB" sz="2800" b="0" noProof="0" dirty="0">
                <a:solidFill>
                  <a:schemeClr val="bg1"/>
                </a:solidFill>
              </a:rPr>
              <a:t/>
            </a: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xmlns="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r>
              <a:rPr lang="en-GB" sz="1800" b="0" noProof="0" dirty="0">
                <a:solidFill>
                  <a:schemeClr val="bg1"/>
                </a:solidFill>
              </a:rPr>
              <a:t/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xmlns="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40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0A1A219-529C-CE40-83B0-D70F8C859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6063F55-16C2-854A-A6F9-806BA3C15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BAA22B69-0560-D14B-BAF7-ABB8640F7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F8EE74B4-7B1A-F946-8C16-89C46463D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1984B3A0-3199-394F-90E8-9C829082A0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7465820E-BE78-AC4D-BD78-5C619468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476E473-37A8-F045-9333-5C5D2F89D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99095C1B-D545-5144-A109-E252EFBC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23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1AAB3A6-EFE4-7845-9505-3894B090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0F77459A-C092-2E44-AC61-63A327CA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A56631A5-23F6-044D-9401-9AA64310F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FF5716B1-C3BC-7444-A6D9-15F3E48E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11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B01DE3C-4357-7A48-B715-1362638D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F2331BFA-69D9-A144-8364-39920DB3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2EB3377C-CC60-F942-9D55-A1DED041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86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65E9590-17DC-9F49-8228-3294E4D8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C5F59AA-D4E1-D54A-A625-8E05EA419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4E2F522E-F135-AA40-9AEB-F942508B7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AB38D58-9749-2D45-A3ED-65E0DD2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DBB4157-41B1-314C-9286-7933E615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1FCF6E9-1DD0-8B48-ADD2-7B699DCD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92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1DDEB33-4DA1-8A44-9AF5-9C66CE6F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F45C1BDC-2290-DD41-AD37-216DD2EF9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26D3AC78-2A15-CB4E-97D1-BBFF31379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70AE52A9-32C0-254A-ADE6-0E6CB9481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63167153-2463-8A49-BEDC-CD49F154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297D47A-A2B6-F448-918C-9FFA5612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95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60" Type="http://schemas.openxmlformats.org/officeDocument/2006/relationships/tags" Target="../tags/tag22.xml"/><Relationship Id="rId61" Type="http://schemas.openxmlformats.org/officeDocument/2006/relationships/tags" Target="../tags/tag23.xml"/><Relationship Id="rId62" Type="http://schemas.openxmlformats.org/officeDocument/2006/relationships/tags" Target="../tags/tag24.xml"/><Relationship Id="rId63" Type="http://schemas.openxmlformats.org/officeDocument/2006/relationships/tags" Target="../tags/tag25.xml"/><Relationship Id="rId64" Type="http://schemas.openxmlformats.org/officeDocument/2006/relationships/tags" Target="../tags/tag26.xml"/><Relationship Id="rId65" Type="http://schemas.openxmlformats.org/officeDocument/2006/relationships/tags" Target="../tags/tag27.xml"/><Relationship Id="rId66" Type="http://schemas.openxmlformats.org/officeDocument/2006/relationships/tags" Target="../tags/tag28.xml"/><Relationship Id="rId67" Type="http://schemas.openxmlformats.org/officeDocument/2006/relationships/tags" Target="../tags/tag29.xml"/><Relationship Id="rId68" Type="http://schemas.openxmlformats.org/officeDocument/2006/relationships/tags" Target="../tags/tag30.xml"/><Relationship Id="rId69" Type="http://schemas.openxmlformats.org/officeDocument/2006/relationships/tags" Target="../tags/tag31.xml"/><Relationship Id="rId120" Type="http://schemas.openxmlformats.org/officeDocument/2006/relationships/tags" Target="../tags/tag82.xml"/><Relationship Id="rId121" Type="http://schemas.openxmlformats.org/officeDocument/2006/relationships/tags" Target="../tags/tag83.xml"/><Relationship Id="rId122" Type="http://schemas.openxmlformats.org/officeDocument/2006/relationships/tags" Target="../tags/tag84.xml"/><Relationship Id="rId123" Type="http://schemas.openxmlformats.org/officeDocument/2006/relationships/tags" Target="../tags/tag85.xml"/><Relationship Id="rId124" Type="http://schemas.openxmlformats.org/officeDocument/2006/relationships/tags" Target="../tags/tag86.xml"/><Relationship Id="rId125" Type="http://schemas.openxmlformats.org/officeDocument/2006/relationships/tags" Target="../tags/tag87.xml"/><Relationship Id="rId126" Type="http://schemas.openxmlformats.org/officeDocument/2006/relationships/tags" Target="../tags/tag88.xml"/><Relationship Id="rId40" Type="http://schemas.openxmlformats.org/officeDocument/2006/relationships/tags" Target="../tags/tag2.xml"/><Relationship Id="rId41" Type="http://schemas.openxmlformats.org/officeDocument/2006/relationships/tags" Target="../tags/tag3.xml"/><Relationship Id="rId42" Type="http://schemas.openxmlformats.org/officeDocument/2006/relationships/tags" Target="../tags/tag4.xml"/><Relationship Id="rId90" Type="http://schemas.openxmlformats.org/officeDocument/2006/relationships/tags" Target="../tags/tag52.xml"/><Relationship Id="rId91" Type="http://schemas.openxmlformats.org/officeDocument/2006/relationships/tags" Target="../tags/tag53.xml"/><Relationship Id="rId92" Type="http://schemas.openxmlformats.org/officeDocument/2006/relationships/tags" Target="../tags/tag54.xml"/><Relationship Id="rId93" Type="http://schemas.openxmlformats.org/officeDocument/2006/relationships/tags" Target="../tags/tag55.xml"/><Relationship Id="rId94" Type="http://schemas.openxmlformats.org/officeDocument/2006/relationships/tags" Target="../tags/tag56.xml"/><Relationship Id="rId95" Type="http://schemas.openxmlformats.org/officeDocument/2006/relationships/tags" Target="../tags/tag57.xml"/><Relationship Id="rId96" Type="http://schemas.openxmlformats.org/officeDocument/2006/relationships/tags" Target="../tags/tag58.xml"/><Relationship Id="rId101" Type="http://schemas.openxmlformats.org/officeDocument/2006/relationships/tags" Target="../tags/tag63.xml"/><Relationship Id="rId102" Type="http://schemas.openxmlformats.org/officeDocument/2006/relationships/tags" Target="../tags/tag64.xml"/><Relationship Id="rId103" Type="http://schemas.openxmlformats.org/officeDocument/2006/relationships/tags" Target="../tags/tag65.xml"/><Relationship Id="rId104" Type="http://schemas.openxmlformats.org/officeDocument/2006/relationships/tags" Target="../tags/tag66.xml"/><Relationship Id="rId105" Type="http://schemas.openxmlformats.org/officeDocument/2006/relationships/tags" Target="../tags/tag67.xml"/><Relationship Id="rId106" Type="http://schemas.openxmlformats.org/officeDocument/2006/relationships/tags" Target="../tags/tag68.xml"/><Relationship Id="rId107" Type="http://schemas.openxmlformats.org/officeDocument/2006/relationships/tags" Target="../tags/tag69.xml"/><Relationship Id="rId108" Type="http://schemas.openxmlformats.org/officeDocument/2006/relationships/tags" Target="../tags/tag70.xml"/><Relationship Id="rId109" Type="http://schemas.openxmlformats.org/officeDocument/2006/relationships/tags" Target="../tags/tag71.xml"/><Relationship Id="rId97" Type="http://schemas.openxmlformats.org/officeDocument/2006/relationships/tags" Target="../tags/tag59.xml"/><Relationship Id="rId98" Type="http://schemas.openxmlformats.org/officeDocument/2006/relationships/tags" Target="../tags/tag60.xml"/><Relationship Id="rId99" Type="http://schemas.openxmlformats.org/officeDocument/2006/relationships/tags" Target="../tags/tag61.xml"/><Relationship Id="rId43" Type="http://schemas.openxmlformats.org/officeDocument/2006/relationships/tags" Target="../tags/tag5.xml"/><Relationship Id="rId44" Type="http://schemas.openxmlformats.org/officeDocument/2006/relationships/tags" Target="../tags/tag6.xml"/><Relationship Id="rId45" Type="http://schemas.openxmlformats.org/officeDocument/2006/relationships/tags" Target="../tags/tag7.xml"/><Relationship Id="rId46" Type="http://schemas.openxmlformats.org/officeDocument/2006/relationships/tags" Target="../tags/tag8.xml"/><Relationship Id="rId47" Type="http://schemas.openxmlformats.org/officeDocument/2006/relationships/tags" Target="../tags/tag9.xml"/><Relationship Id="rId48" Type="http://schemas.openxmlformats.org/officeDocument/2006/relationships/tags" Target="../tags/tag10.xml"/><Relationship Id="rId49" Type="http://schemas.openxmlformats.org/officeDocument/2006/relationships/tags" Target="../tags/tag11.xml"/><Relationship Id="rId100" Type="http://schemas.openxmlformats.org/officeDocument/2006/relationships/tags" Target="../tags/tag62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70" Type="http://schemas.openxmlformats.org/officeDocument/2006/relationships/tags" Target="../tags/tag32.xml"/><Relationship Id="rId71" Type="http://schemas.openxmlformats.org/officeDocument/2006/relationships/tags" Target="../tags/tag33.xml"/><Relationship Id="rId72" Type="http://schemas.openxmlformats.org/officeDocument/2006/relationships/tags" Target="../tags/tag34.xml"/><Relationship Id="rId73" Type="http://schemas.openxmlformats.org/officeDocument/2006/relationships/tags" Target="../tags/tag35.xml"/><Relationship Id="rId74" Type="http://schemas.openxmlformats.org/officeDocument/2006/relationships/tags" Target="../tags/tag36.xml"/><Relationship Id="rId75" Type="http://schemas.openxmlformats.org/officeDocument/2006/relationships/tags" Target="../tags/tag37.xml"/><Relationship Id="rId76" Type="http://schemas.openxmlformats.org/officeDocument/2006/relationships/tags" Target="../tags/tag38.xml"/><Relationship Id="rId77" Type="http://schemas.openxmlformats.org/officeDocument/2006/relationships/tags" Target="../tags/tag39.xml"/><Relationship Id="rId78" Type="http://schemas.openxmlformats.org/officeDocument/2006/relationships/tags" Target="../tags/tag40.xml"/><Relationship Id="rId79" Type="http://schemas.openxmlformats.org/officeDocument/2006/relationships/tags" Target="../tags/tag41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50" Type="http://schemas.openxmlformats.org/officeDocument/2006/relationships/tags" Target="../tags/tag12.xml"/><Relationship Id="rId51" Type="http://schemas.openxmlformats.org/officeDocument/2006/relationships/tags" Target="../tags/tag13.xml"/><Relationship Id="rId52" Type="http://schemas.openxmlformats.org/officeDocument/2006/relationships/tags" Target="../tags/tag14.xml"/><Relationship Id="rId53" Type="http://schemas.openxmlformats.org/officeDocument/2006/relationships/tags" Target="../tags/tag15.xml"/><Relationship Id="rId54" Type="http://schemas.openxmlformats.org/officeDocument/2006/relationships/tags" Target="../tags/tag16.xml"/><Relationship Id="rId55" Type="http://schemas.openxmlformats.org/officeDocument/2006/relationships/tags" Target="../tags/tag17.xml"/><Relationship Id="rId56" Type="http://schemas.openxmlformats.org/officeDocument/2006/relationships/tags" Target="../tags/tag18.xml"/><Relationship Id="rId57" Type="http://schemas.openxmlformats.org/officeDocument/2006/relationships/tags" Target="../tags/tag19.xml"/><Relationship Id="rId58" Type="http://schemas.openxmlformats.org/officeDocument/2006/relationships/tags" Target="../tags/tag20.xml"/><Relationship Id="rId59" Type="http://schemas.openxmlformats.org/officeDocument/2006/relationships/tags" Target="../tags/tag21.xml"/><Relationship Id="rId110" Type="http://schemas.openxmlformats.org/officeDocument/2006/relationships/tags" Target="../tags/tag72.xml"/><Relationship Id="rId111" Type="http://schemas.openxmlformats.org/officeDocument/2006/relationships/tags" Target="../tags/tag73.xml"/><Relationship Id="rId112" Type="http://schemas.openxmlformats.org/officeDocument/2006/relationships/tags" Target="../tags/tag74.xml"/><Relationship Id="rId113" Type="http://schemas.openxmlformats.org/officeDocument/2006/relationships/tags" Target="../tags/tag75.xml"/><Relationship Id="rId114" Type="http://schemas.openxmlformats.org/officeDocument/2006/relationships/tags" Target="../tags/tag76.xml"/><Relationship Id="rId115" Type="http://schemas.openxmlformats.org/officeDocument/2006/relationships/tags" Target="../tags/tag77.xml"/><Relationship Id="rId116" Type="http://schemas.openxmlformats.org/officeDocument/2006/relationships/tags" Target="../tags/tag78.xml"/><Relationship Id="rId117" Type="http://schemas.openxmlformats.org/officeDocument/2006/relationships/tags" Target="../tags/tag79.xml"/><Relationship Id="rId118" Type="http://schemas.openxmlformats.org/officeDocument/2006/relationships/tags" Target="../tags/tag80.xml"/><Relationship Id="rId119" Type="http://schemas.openxmlformats.org/officeDocument/2006/relationships/tags" Target="../tags/tag81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theme" Target="../theme/theme2.xml"/><Relationship Id="rId39" Type="http://schemas.openxmlformats.org/officeDocument/2006/relationships/tags" Target="../tags/tag1.xml"/><Relationship Id="rId80" Type="http://schemas.openxmlformats.org/officeDocument/2006/relationships/tags" Target="../tags/tag42.xml"/><Relationship Id="rId81" Type="http://schemas.openxmlformats.org/officeDocument/2006/relationships/tags" Target="../tags/tag43.xml"/><Relationship Id="rId82" Type="http://schemas.openxmlformats.org/officeDocument/2006/relationships/tags" Target="../tags/tag44.xml"/><Relationship Id="rId83" Type="http://schemas.openxmlformats.org/officeDocument/2006/relationships/tags" Target="../tags/tag45.xml"/><Relationship Id="rId84" Type="http://schemas.openxmlformats.org/officeDocument/2006/relationships/tags" Target="../tags/tag46.xml"/><Relationship Id="rId85" Type="http://schemas.openxmlformats.org/officeDocument/2006/relationships/tags" Target="../tags/tag47.xml"/><Relationship Id="rId86" Type="http://schemas.openxmlformats.org/officeDocument/2006/relationships/tags" Target="../tags/tag48.xml"/><Relationship Id="rId87" Type="http://schemas.openxmlformats.org/officeDocument/2006/relationships/tags" Target="../tags/tag49.xml"/><Relationship Id="rId88" Type="http://schemas.openxmlformats.org/officeDocument/2006/relationships/tags" Target="../tags/tag50.xml"/><Relationship Id="rId89" Type="http://schemas.openxmlformats.org/officeDocument/2006/relationships/tags" Target="../tags/tag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80B16189-9D7E-9F4E-9B9A-9D0C6072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0D6C4D6-C373-F64B-896E-77E4CB651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27641CA-4BC5-5142-96E0-FAD84EC85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5A18D-6743-534F-9331-C5D482573C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16/02/26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E0329EB-58C0-5D46-979B-C9DDF05B0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51F8B0F-96E5-7943-9282-42FCFBC7A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BAC31-CA85-984D-9B93-DF38BD3198F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70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xmlns="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324000"/>
            <a:ext cx="1920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2712" y="323850"/>
            <a:ext cx="4162138" cy="12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78D69B5-2783-4637-A949-A867EE4EFE6B}"/>
              </a:ext>
            </a:extLst>
          </p:cNvPr>
          <p:cNvSpPr txBox="1"/>
          <p:nvPr userDrawn="1"/>
        </p:nvSpPr>
        <p:spPr>
          <a:xfrm>
            <a:off x="11218069" y="324000"/>
            <a:ext cx="64849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00" dirty="0">
                <a:solidFill>
                  <a:schemeClr val="tx2"/>
                </a:solidFill>
              </a:rPr>
              <a:t>Novo Nordisk</a:t>
            </a:r>
            <a:r>
              <a:rPr lang="en-GB" sz="700" baseline="30000" dirty="0">
                <a:solidFill>
                  <a:schemeClr val="tx2"/>
                </a:solidFill>
              </a:rPr>
              <a:t>®</a:t>
            </a:r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xmlns="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xmlns="" id="{F30BD45F-E3FD-4877-8E01-D258D6C49ED2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61F8F4EB-98F9-49C6-AD23-0434FEEA7DAD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5461F43A-D29F-4117-83B4-78ECC6A90694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xmlns="" id="{3885B838-2022-4A1F-A84B-BB1127E2EE43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xmlns="" id="{AC6417FB-6B96-4CAA-9A61-CE3C85379335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88F2338E-050E-4997-B5FD-16609E6B05AC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xmlns="" id="{65330914-84C1-4EFF-8088-9FF9153B21A3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xmlns="" id="{0D9F1F0C-68CC-4F13-A58D-7D5850D6BABB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xmlns="" id="{FCD1A103-17AC-4A34-8A1D-92E20B67C019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xmlns="" id="{6D17E478-3C99-48E5-91A4-253FD970A082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xmlns="" id="{ACBDE3FC-87C8-4EA6-8040-812BA3745D76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xmlns="" id="{994EE5B0-B3FC-43D9-8B31-B03CA4819265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xmlns="" id="{71B943CE-F983-40CB-852B-B348DA0EECF9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xmlns="" id="{195AE9FF-57B5-4B28-95BD-65EB616F8339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xmlns="" id="{09C4273C-D9B3-4E1C-BECF-E403BC0FED81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xmlns="" id="{D61A9C98-DFAC-4C93-9FC3-FA4B7268AFD4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xmlns="" id="{2738953D-847C-44BC-BB1D-3E35D57608D4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xmlns="" id="{A85DD5C0-07B7-493F-ACD2-090488BDD5B6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xmlns="" id="{2D03EC4E-106A-492D-9392-E8DAE462F1BE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xmlns="" id="{20022031-21E7-4D6F-92EB-D2DDACC3013D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xmlns="" id="{0D8C0033-6DD1-44FA-8D1E-C266A6CB5E58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xmlns="" id="{5405C511-8E76-4F70-B418-D42EFC88B59C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xmlns="" id="{3A318B50-011A-4077-B856-5AA6365091AC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xmlns="" id="{6A2BCA5B-FE07-43B1-A4B7-31BD6164A6E4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xmlns="" id="{5C40FFBD-7783-45AC-8A2B-097F0420F8BE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xmlns="" id="{4CEBE773-5EE2-48C7-957B-8390AB5ACC07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xmlns="" id="{A88B1085-4452-48B2-ABE2-B39A1F2C8B5C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xmlns="" id="{35677462-D07F-483C-9C29-E04937D96970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xmlns="" id="{719982BD-DEFC-4091-A576-C424DBA3C4DD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xmlns="" id="{09DABF0B-9E1E-4C4B-B44A-B858D0F51253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xmlns="" id="{4C2D3A6A-66FD-4AEE-8C1E-B6E5EECF6AC4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xmlns="" id="{2D1F338B-CF9E-4B33-946A-4DB709760AF6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xmlns="" id="{C62DDC7A-A75D-47D1-8199-CF07F2BDFB07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xmlns="" id="{58B5BE77-B2A7-4D7F-8E0B-C3E954ED65B5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xmlns="" id="{FCFBBBC3-8FB6-4FAC-ADAD-D2D96E64A22C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xmlns="" id="{2C5A7DD2-B5CE-413A-9B54-583BA9EBCDFF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xmlns="" id="{D9461BA4-4B7F-4140-AC43-136B90730752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xmlns="" id="{DEB946CF-96A1-4659-9385-72D850C9C025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xmlns="" id="{742C5205-4F49-47AB-B503-BC7F63858642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xmlns="" id="{5B2DC920-B604-43E9-ADC1-B26167353D44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xmlns="" id="{419CE6B2-B4FC-4BBD-937B-2FAF2EC436EB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xmlns="" id="{24F744BF-7A2A-44A1-99AF-BF4D80F50B40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xmlns="" id="{4A561C12-BD2C-4ABE-9ACE-047842A9B253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xmlns="" id="{1F79B3EE-7015-44C0-B98B-D7976E3CC6C0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xmlns="" id="{55195DF3-05B5-49EC-8E2A-6D131BFB07E4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xmlns="" id="{6C7ACCBF-3785-451F-8D26-06EB8169ED29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xmlns="" id="{0DB1FB36-F0B8-4569-B24C-A7FE882E3A0D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xmlns="" id="{A16BF7E9-5EB1-4763-B3B3-B9BDDFCE9368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xmlns="" id="{B859330A-8EF0-4EC1-8579-E436CA633192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xmlns="" id="{28ADAA1F-5B13-4CA7-92F6-B9BD284DD1E1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xmlns="" id="{D063FCBC-0F82-4BF7-A4F3-63086372BCA1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xmlns="" id="{CE645546-D2AC-47E6-9FEE-B872688AACBC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xmlns="" id="{67D40869-4909-44AB-ADF7-F7E881C8F368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xmlns="" id="{135A9F82-A30E-49D6-85D5-F27123AF0F10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xmlns="" id="{95983F4E-3EE6-4BD7-AD35-C47ED01C5ED4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xmlns="" id="{F717EFA4-0ED4-4A46-9AFD-0F0A6E65D253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xmlns="" id="{6E85224F-39CC-4044-9201-BDF5309E2509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xmlns="" id="{C5FFBE79-1CFF-48A7-9FA3-6763881AA963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xmlns="" id="{C7039B6D-AC56-40A5-858D-599754E1E0AD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xmlns="" id="{71018EC8-1FEE-415C-B1E0-DAFC251C6F4F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xmlns="" id="{33D0B803-F928-4AB8-9FA8-7A2550C65926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xmlns="" id="{A74BCB38-7D1D-4BB9-94CE-ADBDC5DAB010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xmlns="" id="{6E6BC775-1DC0-42CB-BA95-EB6F78CFD0FE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xmlns="" id="{95792BBB-2B34-4739-8C69-B66E64F8A279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xmlns="" id="{E8FDD868-6922-48B4-976C-6F9677663DAF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xmlns="" id="{E3A8AF86-B9FD-4654-82BA-248AF9D72F7C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xmlns="" id="{F1579785-2978-4428-A96D-6D6718940F9D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xmlns="" id="{0584FA97-4AB6-4A5E-91FB-95E9E602EA26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xmlns="" id="{A48EE25C-475F-4316-B6A2-011BEE3BCD92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xmlns="" id="{7E857FE4-C9A3-45B7-B041-66EE09495EEC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xmlns="" id="{9B5A1CBD-EB02-4B45-AF38-AAD0F53B4AD5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xmlns="" id="{B80B4760-EF40-4F2E-9A91-131FFC1E37B4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xmlns="" id="{8E8A7F77-3721-4815-B970-1D077CD2DA75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xmlns="" id="{55C42CA1-292D-4FB8-8399-74D1AD374EBE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xmlns="" id="{76F4910F-0223-4A58-B2B3-CC1032CA6A96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xmlns="" id="{309CA6FE-3AA4-4E04-82CE-33A9467E0E6A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xmlns="" id="{D3FAE458-E122-4E17-A2BB-860390DB639B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xmlns="" id="{09CCF6D6-3C14-49F1-9CCF-BB2BB02BA463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xmlns="" id="{89199ED3-108C-4CB1-85A2-7274AF6D76B6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xmlns="" id="{F4889CBE-7887-46C6-99BA-4A154FF96016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xmlns="" id="{2714EDDA-63CD-4C57-BF1D-55D84EF7DA1C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xmlns="" id="{5A4A540B-AB24-4508-BDE2-193816CE6C2F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xmlns="" id="{2E588317-42FC-4AFD-BF07-4EEAEA17B0FB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xmlns="" id="{409B9FF3-D5DB-4C25-942C-75E24E0BD588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xmlns="" id="{B34EB183-B95A-4A10-93F6-B2E688291320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xmlns="" id="{9445802B-D13B-4448-BCCA-EAC068866CD3}"/>
              </a:ext>
            </a:extLst>
          </p:cNvPr>
          <p:cNvSpPr/>
          <p:nvPr userDrawn="1">
            <p:custDataLst>
              <p:tags r:id="rId124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xmlns="" id="{C10B3B33-18E6-4256-821F-887D5B33BF81}"/>
              </a:ext>
            </a:extLst>
          </p:cNvPr>
          <p:cNvSpPr/>
          <p:nvPr userDrawn="1">
            <p:custDataLst>
              <p:tags r:id="rId125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xmlns="" id="{C76950B1-616E-4DAB-A1C9-C18FEC9C31D4}"/>
              </a:ext>
            </a:extLst>
          </p:cNvPr>
          <p:cNvSpPr/>
          <p:nvPr userDrawn="1">
            <p:custDataLst>
              <p:tags r:id="rId126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5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xmlns="" id="{1090779A-FA30-4EF9-809F-763A92C81AB1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02977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08">
          <p15:clr>
            <a:srgbClr val="A4A3A4"/>
          </p15:clr>
        </p15:guide>
        <p15:guide id="2" pos="1617">
          <p15:clr>
            <a:srgbClr val="A4A3A4"/>
          </p15:clr>
        </p15:guide>
        <p15:guide id="5" pos="3031">
          <p15:clr>
            <a:srgbClr val="A4A3A4"/>
          </p15:clr>
        </p15:guide>
        <p15:guide id="6" pos="3235">
          <p15:clr>
            <a:srgbClr val="A4A3A4"/>
          </p15:clr>
        </p15:guide>
        <p15:guide id="7" orient="horz" pos="3911">
          <p15:clr>
            <a:srgbClr val="A4A3A4"/>
          </p15:clr>
        </p15:guide>
        <p15:guide id="8" orient="horz" pos="4115">
          <p15:clr>
            <a:srgbClr val="A4A3A4"/>
          </p15:clr>
        </p15:guide>
        <p15:guide id="9" pos="6063">
          <p15:clr>
            <a:srgbClr val="A4A3A4"/>
          </p15:clr>
        </p15:guide>
        <p15:guide id="10" pos="7272">
          <p15:clr>
            <a:srgbClr val="A4A3A4"/>
          </p15:clr>
        </p15:guide>
        <p15:guide id="12" pos="4444">
          <p15:clr>
            <a:srgbClr val="A4A3A4"/>
          </p15:clr>
        </p15:guide>
        <p15:guide id="13" pos="4648">
          <p15:clr>
            <a:srgbClr val="A4A3A4"/>
          </p15:clr>
        </p15:guide>
        <p15:guide id="14" orient="horz" pos="204">
          <p15:clr>
            <a:srgbClr val="A4A3A4"/>
          </p15:clr>
        </p15:guide>
        <p15:guide id="15" orient="horz" pos="408">
          <p15:clr>
            <a:srgbClr val="A4A3A4"/>
          </p15:clr>
        </p15:guide>
        <p15:guide id="16" pos="1821">
          <p15:clr>
            <a:srgbClr val="A4A3A4"/>
          </p15:clr>
        </p15:guide>
        <p15:guide id="18" pos="5859">
          <p15:clr>
            <a:srgbClr val="A4A3A4"/>
          </p15:clr>
        </p15:guide>
        <p15:guide id="20" pos="7476">
          <p15:clr>
            <a:srgbClr val="A4A3A4"/>
          </p15:clr>
        </p15:guide>
        <p15:guide id="21" pos="20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7.png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8" Type="http://schemas.openxmlformats.org/officeDocument/2006/relationships/image" Target="../media/image51.emf"/><Relationship Id="rId9" Type="http://schemas.openxmlformats.org/officeDocument/2006/relationships/image" Target="../media/image52.emf"/><Relationship Id="rId10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9.jpeg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0.emf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4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67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1.emf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72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emf"/><Relationship Id="rId20" Type="http://schemas.openxmlformats.org/officeDocument/2006/relationships/image" Target="../media/image94.emf"/><Relationship Id="rId21" Type="http://schemas.openxmlformats.org/officeDocument/2006/relationships/image" Target="../media/image95.emf"/><Relationship Id="rId22" Type="http://schemas.openxmlformats.org/officeDocument/2006/relationships/image" Target="../media/image96.emf"/><Relationship Id="rId23" Type="http://schemas.openxmlformats.org/officeDocument/2006/relationships/image" Target="../media/image97.emf"/><Relationship Id="rId24" Type="http://schemas.openxmlformats.org/officeDocument/2006/relationships/image" Target="../media/image98.emf"/><Relationship Id="rId25" Type="http://schemas.openxmlformats.org/officeDocument/2006/relationships/image" Target="../media/image99.emf"/><Relationship Id="rId26" Type="http://schemas.openxmlformats.org/officeDocument/2006/relationships/image" Target="../media/image100.emf"/><Relationship Id="rId10" Type="http://schemas.openxmlformats.org/officeDocument/2006/relationships/image" Target="../media/image84.emf"/><Relationship Id="rId11" Type="http://schemas.openxmlformats.org/officeDocument/2006/relationships/image" Target="../media/image85.emf"/><Relationship Id="rId12" Type="http://schemas.openxmlformats.org/officeDocument/2006/relationships/image" Target="../media/image86.emf"/><Relationship Id="rId13" Type="http://schemas.openxmlformats.org/officeDocument/2006/relationships/image" Target="../media/image87.emf"/><Relationship Id="rId14" Type="http://schemas.openxmlformats.org/officeDocument/2006/relationships/image" Target="../media/image88.emf"/><Relationship Id="rId15" Type="http://schemas.openxmlformats.org/officeDocument/2006/relationships/image" Target="../media/image89.emf"/><Relationship Id="rId16" Type="http://schemas.openxmlformats.org/officeDocument/2006/relationships/image" Target="../media/image90.emf"/><Relationship Id="rId17" Type="http://schemas.openxmlformats.org/officeDocument/2006/relationships/image" Target="../media/image91.emf"/><Relationship Id="rId18" Type="http://schemas.openxmlformats.org/officeDocument/2006/relationships/image" Target="../media/image92.emf"/><Relationship Id="rId19" Type="http://schemas.openxmlformats.org/officeDocument/2006/relationships/image" Target="../media/image9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7" Type="http://schemas.openxmlformats.org/officeDocument/2006/relationships/image" Target="../media/image81.emf"/><Relationship Id="rId8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1.emf"/><Relationship Id="rId5" Type="http://schemas.openxmlformats.org/officeDocument/2006/relationships/image" Target="../media/image102.emf"/><Relationship Id="rId6" Type="http://schemas.openxmlformats.org/officeDocument/2006/relationships/image" Target="../media/image103.emf"/><Relationship Id="rId7" Type="http://schemas.openxmlformats.org/officeDocument/2006/relationships/image" Target="../media/image104.emf"/><Relationship Id="rId8" Type="http://schemas.openxmlformats.org/officeDocument/2006/relationships/image" Target="../media/image105.emf"/><Relationship Id="rId9" Type="http://schemas.openxmlformats.org/officeDocument/2006/relationships/image" Target="../media/image106.emf"/><Relationship Id="rId10" Type="http://schemas.openxmlformats.org/officeDocument/2006/relationships/image" Target="../media/image107.png"/><Relationship Id="rId11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emf"/><Relationship Id="rId12" Type="http://schemas.openxmlformats.org/officeDocument/2006/relationships/image" Target="../media/image116.emf"/><Relationship Id="rId13" Type="http://schemas.openxmlformats.org/officeDocument/2006/relationships/image" Target="../media/image117.emf"/><Relationship Id="rId14" Type="http://schemas.openxmlformats.org/officeDocument/2006/relationships/image" Target="../media/image118.emf"/><Relationship Id="rId15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09.emf"/><Relationship Id="rId6" Type="http://schemas.openxmlformats.org/officeDocument/2006/relationships/image" Target="../media/image110.emf"/><Relationship Id="rId7" Type="http://schemas.openxmlformats.org/officeDocument/2006/relationships/image" Target="../media/image111.emf"/><Relationship Id="rId8" Type="http://schemas.openxmlformats.org/officeDocument/2006/relationships/image" Target="../media/image112.emf"/><Relationship Id="rId9" Type="http://schemas.openxmlformats.org/officeDocument/2006/relationships/image" Target="../media/image113.emf"/><Relationship Id="rId10" Type="http://schemas.openxmlformats.org/officeDocument/2006/relationships/image" Target="../media/image11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xmlns="" id="{51FF3ABC-E0A5-F849-862B-599C68F915EA}"/>
              </a:ext>
            </a:extLst>
          </p:cNvPr>
          <p:cNvSpPr txBox="1">
            <a:spLocks/>
          </p:cNvSpPr>
          <p:nvPr/>
        </p:nvSpPr>
        <p:spPr>
          <a:xfrm>
            <a:off x="4225501" y="4783379"/>
            <a:ext cx="7430706" cy="152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BD0B1D"/>
              </a:buClr>
              <a:defRPr/>
            </a:pPr>
            <a:r>
              <a:rPr lang="it-IT" sz="3800" dirty="0">
                <a:solidFill>
                  <a:prstClr val="black"/>
                </a:solidFill>
                <a:latin typeface="Arial Narrow"/>
                <a:cs typeface="Arial Narrow"/>
              </a:rPr>
              <a:t>Claudio Bilato</a:t>
            </a:r>
          </a:p>
          <a:p>
            <a:pPr algn="r">
              <a:buClr>
                <a:srgbClr val="BD0B1D"/>
              </a:buClr>
              <a:defRPr/>
            </a:pPr>
            <a:r>
              <a:rPr lang="it-IT" dirty="0">
                <a:solidFill>
                  <a:prstClr val="black"/>
                </a:solidFill>
                <a:latin typeface="Arial Narrow"/>
                <a:cs typeface="Arial Narrow"/>
              </a:rPr>
              <a:t>Cardiologia, Ospedali dell’ Ovest Vicentino, ULSS 8 </a:t>
            </a:r>
            <a:r>
              <a:rPr lang="it-IT" dirty="0" err="1">
                <a:solidFill>
                  <a:prstClr val="black"/>
                </a:solidFill>
                <a:latin typeface="Arial Narrow"/>
                <a:cs typeface="Arial Narrow"/>
              </a:rPr>
              <a:t>Berica</a:t>
            </a:r>
            <a:endParaRPr lang="it-IT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algn="r">
              <a:buClr>
                <a:srgbClr val="BD0B1D"/>
              </a:buClr>
              <a:defRPr/>
            </a:pPr>
            <a:endParaRPr lang="it-IT" dirty="0">
              <a:solidFill>
                <a:srgbClr val="002E59"/>
              </a:solidFill>
              <a:latin typeface="Arial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2AED5357-F421-7D26-1777-448D0324F41D}"/>
              </a:ext>
            </a:extLst>
          </p:cNvPr>
          <p:cNvSpPr/>
          <p:nvPr/>
        </p:nvSpPr>
        <p:spPr>
          <a:xfrm>
            <a:off x="42027" y="1767137"/>
            <a:ext cx="116141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5400" b="1" dirty="0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Obesità e malattie cardiovascolari: </a:t>
            </a:r>
          </a:p>
          <a:p>
            <a:pPr algn="r">
              <a:defRPr/>
            </a:pPr>
            <a:r>
              <a:rPr lang="it-IT" sz="5400" b="1" dirty="0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fisiopatologia e evidenze</a:t>
            </a:r>
          </a:p>
          <a:p>
            <a:pPr algn="r">
              <a:defRPr/>
            </a:pPr>
            <a:r>
              <a:rPr lang="it-IT" sz="5400" b="1" dirty="0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dalla letteratura </a:t>
            </a:r>
          </a:p>
          <a:p>
            <a:pPr algn="r">
              <a:defRPr/>
            </a:pPr>
            <a:endParaRPr lang="it-IT" sz="5400" b="1" dirty="0">
              <a:solidFill>
                <a:srgbClr val="8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xmlns="" id="{B6265292-2B0F-85DB-95BD-6088F9B492CB}"/>
              </a:ext>
            </a:extLst>
          </p:cNvPr>
          <p:cNvGrpSpPr/>
          <p:nvPr/>
        </p:nvGrpSpPr>
        <p:grpSpPr>
          <a:xfrm>
            <a:off x="838561" y="3380915"/>
            <a:ext cx="3307536" cy="2450030"/>
            <a:chOff x="2578617" y="2088243"/>
            <a:chExt cx="3999186" cy="2997363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xmlns="" id="{CEEEC04D-C517-2ECD-5548-D9D27C9930AA}"/>
                </a:ext>
              </a:extLst>
            </p:cNvPr>
            <p:cNvGrpSpPr/>
            <p:nvPr/>
          </p:nvGrpSpPr>
          <p:grpSpPr>
            <a:xfrm>
              <a:off x="4407457" y="3359211"/>
              <a:ext cx="2170345" cy="1726395"/>
              <a:chOff x="6625335" y="2947433"/>
              <a:chExt cx="4530259" cy="3098698"/>
            </a:xfrm>
          </p:grpSpPr>
          <p:pic>
            <p:nvPicPr>
              <p:cNvPr id="30" name="Immagine 29">
                <a:extLst>
                  <a:ext uri="{FF2B5EF4-FFF2-40B4-BE49-F238E27FC236}">
                    <a16:creationId xmlns:a16="http://schemas.microsoft.com/office/drawing/2014/main" xmlns="" id="{B4759C45-4F42-8E8B-1070-74204AE4D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5335" y="2947434"/>
                <a:ext cx="4530259" cy="30986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xmlns="" id="{B8881749-7BF5-A1EE-5524-57EB1B289BAD}"/>
                  </a:ext>
                </a:extLst>
              </p:cNvPr>
              <p:cNvSpPr/>
              <p:nvPr/>
            </p:nvSpPr>
            <p:spPr>
              <a:xfrm>
                <a:off x="6625336" y="2947433"/>
                <a:ext cx="174966" cy="3098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xmlns="" id="{4EBFC43F-1A16-63D4-FD0E-234452976A02}"/>
                  </a:ext>
                </a:extLst>
              </p:cNvPr>
              <p:cNvSpPr/>
              <p:nvPr/>
            </p:nvSpPr>
            <p:spPr>
              <a:xfrm flipV="1">
                <a:off x="6625335" y="2947433"/>
                <a:ext cx="4530259" cy="1523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xmlns="" id="{053F8CD3-D368-02EA-AF39-4AE32EF22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8617" y="2088243"/>
              <a:ext cx="2036310" cy="14879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xmlns="" id="{97E3B9DE-28D7-47C7-03E8-D5BBD2B9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5448" y="2088243"/>
              <a:ext cx="1972355" cy="14792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xmlns="" id="{5DA305F9-54E8-B49A-6991-EB7BCECC3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78617" y="3567509"/>
              <a:ext cx="2026832" cy="1518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73847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1234" y="6519326"/>
            <a:ext cx="463187" cy="3378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7" y="6586259"/>
            <a:ext cx="679117" cy="242035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40156" y="6586259"/>
            <a:ext cx="6400800" cy="24203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063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 defTabSz="457063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5635" y="6491001"/>
            <a:ext cx="12187955" cy="73145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B2D9ED7-B9BA-B224-FBED-2FB8E5333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105" y="6628784"/>
            <a:ext cx="1903189" cy="2283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0BA85A3C-5AA8-C03E-4A78-EFFB4CA5294E}"/>
              </a:ext>
            </a:extLst>
          </p:cNvPr>
          <p:cNvSpPr txBox="1"/>
          <p:nvPr/>
        </p:nvSpPr>
        <p:spPr>
          <a:xfrm>
            <a:off x="-1" y="81266"/>
            <a:ext cx="12192000" cy="120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it-IT" sz="3599" b="1" dirty="0" err="1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Health</a:t>
            </a:r>
            <a:r>
              <a:rPr lang="it-IT" sz="3599" b="1" dirty="0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disorder </a:t>
            </a:r>
            <a:r>
              <a:rPr lang="it-IT" sz="3599" b="1" dirty="0" err="1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attributable</a:t>
            </a:r>
            <a:r>
              <a:rPr lang="it-IT" sz="3599" b="1" dirty="0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to connections </a:t>
            </a:r>
            <a:r>
              <a:rPr lang="it-IT" sz="3599" b="1" dirty="0" err="1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among</a:t>
            </a:r>
            <a:r>
              <a:rPr lang="it-IT" sz="3599" b="1" dirty="0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3599" b="1" dirty="0" err="1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obesity</a:t>
            </a:r>
            <a:r>
              <a:rPr lang="it-IT" sz="3599" b="1" dirty="0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3599" b="1" dirty="0" err="1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diabetes</a:t>
            </a:r>
            <a:r>
              <a:rPr lang="it-IT" sz="3599" b="1" dirty="0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CKD, and CVD, </a:t>
            </a:r>
            <a:r>
              <a:rPr lang="it-IT" sz="3599" b="1" dirty="0" err="1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including</a:t>
            </a:r>
            <a:r>
              <a:rPr lang="it-IT" sz="3599" b="1" dirty="0">
                <a:solidFill>
                  <a:srgbClr val="5D060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HF, AF, CHD, stroke, and PAD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DA661117-D8AF-E978-008D-5DF35F3FB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84" y="1459842"/>
            <a:ext cx="11333542" cy="49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06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8927" y="1372188"/>
            <a:ext cx="7437034" cy="508497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07868" y="237607"/>
            <a:ext cx="113993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Obesity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,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particularly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ectopic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fat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accumulation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,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has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been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linked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to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chronic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inflammation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and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insulin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resistance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,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which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are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linked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to multiple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pathways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of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cardiovascular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</a:t>
            </a:r>
            <a:r>
              <a:rPr lang="it-IT" sz="2800" dirty="0" err="1">
                <a:solidFill>
                  <a:srgbClr val="870002"/>
                </a:solidFill>
                <a:latin typeface="Arial Narrow"/>
                <a:cs typeface="Arial Narrow"/>
              </a:rPr>
              <a:t>risk</a:t>
            </a:r>
            <a:r>
              <a:rPr lang="it-IT" sz="2800" dirty="0">
                <a:solidFill>
                  <a:srgbClr val="870002"/>
                </a:solidFill>
                <a:latin typeface="Arial Narrow"/>
                <a:cs typeface="Arial Narrow"/>
              </a:rPr>
              <a:t>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249" y="6587080"/>
            <a:ext cx="2057936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7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DAA4BF9E-FC2F-DA78-9740-C86B5E3F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93" y="3558242"/>
            <a:ext cx="3616671" cy="2235705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241405" y="3484768"/>
            <a:ext cx="3704962" cy="2372157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4151245" y="3490220"/>
            <a:ext cx="3704962" cy="2372157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8045128" y="3479724"/>
            <a:ext cx="3704962" cy="2372157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F5D37007-85B4-1B4B-006B-3E4FB785D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245" y="3525497"/>
            <a:ext cx="3505544" cy="226844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E7488215-57BB-9871-6183-923DECB78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947" y="3523757"/>
            <a:ext cx="3591353" cy="225969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491" y="128020"/>
            <a:ext cx="2518953" cy="3242256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4681056" y="52482"/>
            <a:ext cx="850147" cy="629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6659696" y="10496"/>
            <a:ext cx="766182" cy="629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241400" y="5898904"/>
            <a:ext cx="3715457" cy="584776"/>
          </a:xfrm>
          <a:prstGeom prst="rect">
            <a:avLst/>
          </a:prstGeom>
          <a:solidFill>
            <a:srgbClr val="79070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 Narrow"/>
                <a:cs typeface="Arial Narrow"/>
              </a:rPr>
              <a:t>Atherosclerosis</a:t>
            </a:r>
            <a:endParaRPr lang="it-IT" sz="32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140744" y="5904356"/>
            <a:ext cx="3715457" cy="584776"/>
          </a:xfrm>
          <a:prstGeom prst="rect">
            <a:avLst/>
          </a:prstGeom>
          <a:solidFill>
            <a:srgbClr val="79070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 Narrow"/>
                <a:cs typeface="Arial Narrow"/>
              </a:rPr>
              <a:t>Heart</a:t>
            </a:r>
            <a:r>
              <a:rPr lang="it-IT" sz="32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it-IT" sz="3200" b="1" dirty="0" err="1">
                <a:solidFill>
                  <a:schemeClr val="bg1"/>
                </a:solidFill>
                <a:latin typeface="Arial Narrow"/>
                <a:cs typeface="Arial Narrow"/>
              </a:rPr>
              <a:t>failure</a:t>
            </a:r>
            <a:endParaRPr lang="it-IT" sz="32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8024132" y="5893860"/>
            <a:ext cx="3715457" cy="584776"/>
          </a:xfrm>
          <a:prstGeom prst="rect">
            <a:avLst/>
          </a:prstGeom>
          <a:solidFill>
            <a:srgbClr val="79070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 Narrow"/>
                <a:cs typeface="Arial Narrow"/>
              </a:rPr>
              <a:t>Arrhythmyas</a:t>
            </a:r>
            <a:endParaRPr lang="it-IT" sz="32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7851167" y="1154999"/>
            <a:ext cx="3715457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800000"/>
                </a:solidFill>
                <a:latin typeface="Arial Narrow"/>
                <a:cs typeface="Arial Narrow"/>
              </a:rPr>
              <a:t>Fat</a:t>
            </a:r>
            <a:r>
              <a:rPr lang="it-IT" sz="3200" b="1" dirty="0">
                <a:solidFill>
                  <a:srgbClr val="800000"/>
                </a:solidFill>
                <a:latin typeface="Arial Narrow"/>
                <a:cs typeface="Arial Narrow"/>
              </a:rPr>
              <a:t> mass </a:t>
            </a:r>
            <a:r>
              <a:rPr lang="it-IT" sz="3200" b="1" dirty="0" err="1">
                <a:solidFill>
                  <a:srgbClr val="800000"/>
                </a:solidFill>
                <a:latin typeface="Arial Narrow"/>
                <a:cs typeface="Arial Narrow"/>
              </a:rPr>
              <a:t>Disease</a:t>
            </a:r>
            <a:endParaRPr lang="it-IT" sz="3200" b="1" dirty="0">
              <a:solidFill>
                <a:srgbClr val="800000"/>
              </a:solidFill>
              <a:latin typeface="Arial Narrow"/>
              <a:cs typeface="Arial Narrow"/>
            </a:endParaRPr>
          </a:p>
          <a:p>
            <a:pPr algn="ctr"/>
            <a:r>
              <a:rPr lang="it-IT" sz="2400" dirty="0">
                <a:solidFill>
                  <a:srgbClr val="800000"/>
                </a:solidFill>
                <a:latin typeface="Arial Narrow"/>
                <a:cs typeface="Arial Narrow"/>
              </a:rPr>
              <a:t>(</a:t>
            </a:r>
            <a:r>
              <a:rPr lang="it-IT" sz="2400" dirty="0" err="1">
                <a:solidFill>
                  <a:srgbClr val="800000"/>
                </a:solidFill>
                <a:latin typeface="Arial Narrow"/>
                <a:cs typeface="Arial Narrow"/>
              </a:rPr>
              <a:t>biomechanical</a:t>
            </a:r>
            <a:r>
              <a:rPr lang="it-IT" sz="2400" dirty="0">
                <a:solidFill>
                  <a:srgbClr val="800000"/>
                </a:solidFill>
                <a:latin typeface="Arial Narrow"/>
                <a:cs typeface="Arial Narrow"/>
              </a:rPr>
              <a:t> </a:t>
            </a:r>
            <a:r>
              <a:rPr lang="it-IT" sz="2400" dirty="0" err="1">
                <a:solidFill>
                  <a:srgbClr val="800000"/>
                </a:solidFill>
                <a:latin typeface="Arial Narrow"/>
                <a:cs typeface="Arial Narrow"/>
              </a:rPr>
              <a:t>abnormalities</a:t>
            </a:r>
            <a:r>
              <a:rPr lang="it-IT" sz="2400" dirty="0">
                <a:solidFill>
                  <a:srgbClr val="800000"/>
                </a:solidFill>
                <a:latin typeface="Arial Narrow"/>
                <a:cs typeface="Arial Narrow"/>
              </a:rPr>
              <a:t>) 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562156" y="1128962"/>
            <a:ext cx="3715457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800000"/>
                </a:solidFill>
                <a:latin typeface="Arial Narrow"/>
                <a:cs typeface="Arial Narrow"/>
              </a:rPr>
              <a:t>Sick</a:t>
            </a:r>
            <a:r>
              <a:rPr lang="it-IT" sz="3200" b="1" dirty="0">
                <a:solidFill>
                  <a:srgbClr val="800000"/>
                </a:solidFill>
                <a:latin typeface="Arial Narrow"/>
                <a:cs typeface="Arial Narrow"/>
              </a:rPr>
              <a:t> </a:t>
            </a:r>
            <a:r>
              <a:rPr lang="it-IT" sz="3200" b="1" dirty="0" err="1">
                <a:solidFill>
                  <a:srgbClr val="800000"/>
                </a:solidFill>
                <a:latin typeface="Arial Narrow"/>
                <a:cs typeface="Arial Narrow"/>
              </a:rPr>
              <a:t>fat</a:t>
            </a:r>
            <a:r>
              <a:rPr lang="it-IT" sz="3200" b="1" dirty="0">
                <a:solidFill>
                  <a:srgbClr val="800000"/>
                </a:solidFill>
                <a:latin typeface="Arial Narrow"/>
                <a:cs typeface="Arial Narrow"/>
              </a:rPr>
              <a:t> </a:t>
            </a:r>
            <a:r>
              <a:rPr lang="it-IT" sz="3200" b="1" dirty="0" err="1">
                <a:solidFill>
                  <a:srgbClr val="800000"/>
                </a:solidFill>
                <a:latin typeface="Arial Narrow"/>
                <a:cs typeface="Arial Narrow"/>
              </a:rPr>
              <a:t>Disease</a:t>
            </a:r>
            <a:endParaRPr lang="it-IT" sz="3200" b="1" dirty="0">
              <a:solidFill>
                <a:srgbClr val="800000"/>
              </a:solidFill>
              <a:latin typeface="Arial Narrow"/>
              <a:cs typeface="Arial Narrow"/>
            </a:endParaRPr>
          </a:p>
          <a:p>
            <a:pPr algn="ctr"/>
            <a:r>
              <a:rPr lang="it-IT" sz="2400" dirty="0">
                <a:solidFill>
                  <a:srgbClr val="800000"/>
                </a:solidFill>
                <a:latin typeface="Arial Narrow"/>
                <a:cs typeface="Arial Narrow"/>
              </a:rPr>
              <a:t>(</a:t>
            </a:r>
            <a:r>
              <a:rPr lang="it-IT" sz="2400" dirty="0" err="1">
                <a:solidFill>
                  <a:srgbClr val="800000"/>
                </a:solidFill>
                <a:latin typeface="Arial Narrow"/>
                <a:cs typeface="Arial Narrow"/>
              </a:rPr>
              <a:t>dysfunctional</a:t>
            </a:r>
            <a:r>
              <a:rPr lang="it-IT" sz="2400" dirty="0">
                <a:solidFill>
                  <a:srgbClr val="800000"/>
                </a:solidFill>
                <a:latin typeface="Arial Narrow"/>
                <a:cs typeface="Arial Narrow"/>
              </a:rPr>
              <a:t> adipose </a:t>
            </a:r>
            <a:r>
              <a:rPr lang="it-IT" sz="2400" dirty="0" err="1">
                <a:solidFill>
                  <a:srgbClr val="800000"/>
                </a:solidFill>
                <a:latin typeface="Arial Narrow"/>
                <a:cs typeface="Arial Narrow"/>
              </a:rPr>
              <a:t>tissue</a:t>
            </a:r>
            <a:r>
              <a:rPr lang="it-IT" sz="2400" dirty="0">
                <a:solidFill>
                  <a:srgbClr val="800000"/>
                </a:solidFill>
                <a:latin typeface="Arial Narrow"/>
                <a:cs typeface="Arial Narrow"/>
              </a:rPr>
              <a:t>) 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4911943" y="787220"/>
            <a:ext cx="23416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800000"/>
                </a:solidFill>
                <a:latin typeface="Arial Narrow"/>
                <a:cs typeface="Arial Narrow"/>
              </a:rPr>
              <a:t>Positive </a:t>
            </a:r>
            <a:r>
              <a:rPr lang="it-IT" b="1" dirty="0" err="1">
                <a:solidFill>
                  <a:srgbClr val="800000"/>
                </a:solidFill>
                <a:latin typeface="Arial Narrow"/>
                <a:cs typeface="Arial Narrow"/>
              </a:rPr>
              <a:t>energy</a:t>
            </a:r>
            <a:r>
              <a:rPr lang="it-IT" b="1" dirty="0">
                <a:solidFill>
                  <a:srgbClr val="800000"/>
                </a:solidFill>
                <a:latin typeface="Arial Narrow"/>
                <a:cs typeface="Arial Narrow"/>
              </a:rPr>
              <a:t> balance</a:t>
            </a:r>
          </a:p>
          <a:p>
            <a:pPr algn="ctr"/>
            <a:r>
              <a:rPr lang="it-IT" sz="1400" b="1" dirty="0">
                <a:solidFill>
                  <a:srgbClr val="800000"/>
                </a:solidFill>
                <a:latin typeface="Arial Narrow"/>
                <a:cs typeface="Arial Narrow"/>
              </a:rPr>
              <a:t>(</a:t>
            </a:r>
            <a:r>
              <a:rPr lang="it-IT" sz="1400" b="1" dirty="0" err="1">
                <a:solidFill>
                  <a:srgbClr val="800000"/>
                </a:solidFill>
                <a:latin typeface="Arial Narrow"/>
                <a:cs typeface="Arial Narrow"/>
              </a:rPr>
              <a:t>nutrition</a:t>
            </a:r>
            <a:r>
              <a:rPr lang="it-IT" sz="1400" b="1" dirty="0">
                <a:solidFill>
                  <a:srgbClr val="800000"/>
                </a:solidFill>
                <a:latin typeface="Arial Narrow"/>
                <a:cs typeface="Arial Narrow"/>
              </a:rPr>
              <a:t> and </a:t>
            </a:r>
            <a:r>
              <a:rPr lang="it-IT" sz="1400" b="1" dirty="0" err="1">
                <a:solidFill>
                  <a:srgbClr val="800000"/>
                </a:solidFill>
                <a:latin typeface="Arial Narrow"/>
                <a:cs typeface="Arial Narrow"/>
              </a:rPr>
              <a:t>exercize</a:t>
            </a:r>
            <a:r>
              <a:rPr lang="it-IT" sz="1400" b="1" dirty="0">
                <a:solidFill>
                  <a:srgbClr val="800000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4672424" y="1621878"/>
            <a:ext cx="98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800000"/>
                </a:solidFill>
                <a:latin typeface="Arial Narrow"/>
                <a:cs typeface="Arial Narrow"/>
              </a:rPr>
              <a:t>Genetics</a:t>
            </a:r>
            <a:endParaRPr lang="it-IT" sz="14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6252069" y="1606339"/>
            <a:ext cx="134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800000"/>
                </a:solidFill>
                <a:latin typeface="Arial Narrow"/>
                <a:cs typeface="Arial Narrow"/>
              </a:rPr>
              <a:t>Environment</a:t>
            </a:r>
            <a:endParaRPr lang="it-IT" sz="14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xmlns="" id="{2172CAE3-32C5-10A9-B2D1-0A143AA35C70}"/>
              </a:ext>
            </a:extLst>
          </p:cNvPr>
          <p:cNvGrpSpPr/>
          <p:nvPr/>
        </p:nvGrpSpPr>
        <p:grpSpPr>
          <a:xfrm>
            <a:off x="2198089" y="2286000"/>
            <a:ext cx="2834161" cy="971550"/>
            <a:chOff x="2198089" y="2286000"/>
            <a:chExt cx="2834161" cy="971550"/>
          </a:xfrm>
        </p:grpSpPr>
        <p:sp>
          <p:nvSpPr>
            <p:cNvPr id="3" name="Figura a mano libera 2">
              <a:extLst>
                <a:ext uri="{FF2B5EF4-FFF2-40B4-BE49-F238E27FC236}">
                  <a16:creationId xmlns:a16="http://schemas.microsoft.com/office/drawing/2014/main" xmlns="" id="{55599E3F-2DBF-1C57-35EF-7AEE5B96F0A7}"/>
                </a:ext>
              </a:extLst>
            </p:cNvPr>
            <p:cNvSpPr/>
            <p:nvPr/>
          </p:nvSpPr>
          <p:spPr>
            <a:xfrm>
              <a:off x="2198089" y="2286000"/>
              <a:ext cx="2834161" cy="971550"/>
            </a:xfrm>
            <a:custGeom>
              <a:avLst/>
              <a:gdLst>
                <a:gd name="connsiteX0" fmla="*/ 2831111 w 2834161"/>
                <a:gd name="connsiteY0" fmla="*/ 0 h 971550"/>
                <a:gd name="connsiteX1" fmla="*/ 2488211 w 2834161"/>
                <a:gd name="connsiteY1" fmla="*/ 314325 h 971550"/>
                <a:gd name="connsiteX2" fmla="*/ 659411 w 2834161"/>
                <a:gd name="connsiteY2" fmla="*/ 228600 h 971550"/>
                <a:gd name="connsiteX3" fmla="*/ 87911 w 2834161"/>
                <a:gd name="connsiteY3" fmla="*/ 528638 h 971550"/>
                <a:gd name="connsiteX4" fmla="*/ 2186 w 2834161"/>
                <a:gd name="connsiteY4" fmla="*/ 971550 h 971550"/>
                <a:gd name="connsiteX5" fmla="*/ 2186 w 2834161"/>
                <a:gd name="connsiteY5" fmla="*/ 971550 h 971550"/>
                <a:gd name="connsiteX6" fmla="*/ 2186 w 2834161"/>
                <a:gd name="connsiteY6" fmla="*/ 971550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4161" h="971550">
                  <a:moveTo>
                    <a:pt x="2831111" y="0"/>
                  </a:moveTo>
                  <a:cubicBezTo>
                    <a:pt x="2840636" y="138112"/>
                    <a:pt x="2850161" y="276225"/>
                    <a:pt x="2488211" y="314325"/>
                  </a:cubicBezTo>
                  <a:cubicBezTo>
                    <a:pt x="2126261" y="352425"/>
                    <a:pt x="1059461" y="192881"/>
                    <a:pt x="659411" y="228600"/>
                  </a:cubicBezTo>
                  <a:cubicBezTo>
                    <a:pt x="259361" y="264319"/>
                    <a:pt x="197448" y="404813"/>
                    <a:pt x="87911" y="528638"/>
                  </a:cubicBezTo>
                  <a:cubicBezTo>
                    <a:pt x="-21626" y="652463"/>
                    <a:pt x="2186" y="971550"/>
                    <a:pt x="2186" y="971550"/>
                  </a:cubicBezTo>
                  <a:lnTo>
                    <a:pt x="2186" y="971550"/>
                  </a:lnTo>
                  <a:lnTo>
                    <a:pt x="2186" y="971550"/>
                  </a:ln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Figura a mano libera 11">
              <a:extLst>
                <a:ext uri="{FF2B5EF4-FFF2-40B4-BE49-F238E27FC236}">
                  <a16:creationId xmlns:a16="http://schemas.microsoft.com/office/drawing/2014/main" xmlns="" id="{9010F535-E898-6F07-3250-9FF5BBAB5F9C}"/>
                </a:ext>
              </a:extLst>
            </p:cNvPr>
            <p:cNvSpPr/>
            <p:nvPr/>
          </p:nvSpPr>
          <p:spPr>
            <a:xfrm>
              <a:off x="4700567" y="2314575"/>
              <a:ext cx="328633" cy="900113"/>
            </a:xfrm>
            <a:custGeom>
              <a:avLst/>
              <a:gdLst>
                <a:gd name="connsiteX0" fmla="*/ 328633 w 328633"/>
                <a:gd name="connsiteY0" fmla="*/ 0 h 900113"/>
                <a:gd name="connsiteX1" fmla="*/ 257196 w 328633"/>
                <a:gd name="connsiteY1" fmla="*/ 200025 h 900113"/>
                <a:gd name="connsiteX2" fmla="*/ 21 w 328633"/>
                <a:gd name="connsiteY2" fmla="*/ 314325 h 900113"/>
                <a:gd name="connsiteX3" fmla="*/ 242908 w 328633"/>
                <a:gd name="connsiteY3" fmla="*/ 614363 h 900113"/>
                <a:gd name="connsiteX4" fmla="*/ 271483 w 328633"/>
                <a:gd name="connsiteY4" fmla="*/ 900113 h 900113"/>
                <a:gd name="connsiteX5" fmla="*/ 271483 w 328633"/>
                <a:gd name="connsiteY5" fmla="*/ 900113 h 90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33" h="900113">
                  <a:moveTo>
                    <a:pt x="328633" y="0"/>
                  </a:moveTo>
                  <a:cubicBezTo>
                    <a:pt x="320299" y="73819"/>
                    <a:pt x="311965" y="147638"/>
                    <a:pt x="257196" y="200025"/>
                  </a:cubicBezTo>
                  <a:cubicBezTo>
                    <a:pt x="202427" y="252413"/>
                    <a:pt x="2402" y="245269"/>
                    <a:pt x="21" y="314325"/>
                  </a:cubicBezTo>
                  <a:cubicBezTo>
                    <a:pt x="-2360" y="383381"/>
                    <a:pt x="197664" y="516732"/>
                    <a:pt x="242908" y="614363"/>
                  </a:cubicBezTo>
                  <a:cubicBezTo>
                    <a:pt x="288152" y="711994"/>
                    <a:pt x="271483" y="900113"/>
                    <a:pt x="271483" y="900113"/>
                  </a:cubicBezTo>
                  <a:lnTo>
                    <a:pt x="271483" y="900113"/>
                  </a:ln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xmlns="" id="{1812B664-B853-0117-7B23-B726E7805029}"/>
              </a:ext>
            </a:extLst>
          </p:cNvPr>
          <p:cNvGrpSpPr/>
          <p:nvPr/>
        </p:nvGrpSpPr>
        <p:grpSpPr>
          <a:xfrm flipH="1">
            <a:off x="7057075" y="2309632"/>
            <a:ext cx="2834161" cy="971550"/>
            <a:chOff x="2198089" y="2286000"/>
            <a:chExt cx="2834161" cy="971550"/>
          </a:xfrm>
        </p:grpSpPr>
        <p:sp>
          <p:nvSpPr>
            <p:cNvPr id="33" name="Figura a mano libera 32">
              <a:extLst>
                <a:ext uri="{FF2B5EF4-FFF2-40B4-BE49-F238E27FC236}">
                  <a16:creationId xmlns:a16="http://schemas.microsoft.com/office/drawing/2014/main" xmlns="" id="{64978F0D-A594-39D9-344C-624CD8CB8698}"/>
                </a:ext>
              </a:extLst>
            </p:cNvPr>
            <p:cNvSpPr/>
            <p:nvPr/>
          </p:nvSpPr>
          <p:spPr>
            <a:xfrm>
              <a:off x="2198089" y="2286000"/>
              <a:ext cx="2834161" cy="971550"/>
            </a:xfrm>
            <a:custGeom>
              <a:avLst/>
              <a:gdLst>
                <a:gd name="connsiteX0" fmla="*/ 2831111 w 2834161"/>
                <a:gd name="connsiteY0" fmla="*/ 0 h 971550"/>
                <a:gd name="connsiteX1" fmla="*/ 2488211 w 2834161"/>
                <a:gd name="connsiteY1" fmla="*/ 314325 h 971550"/>
                <a:gd name="connsiteX2" fmla="*/ 659411 w 2834161"/>
                <a:gd name="connsiteY2" fmla="*/ 228600 h 971550"/>
                <a:gd name="connsiteX3" fmla="*/ 87911 w 2834161"/>
                <a:gd name="connsiteY3" fmla="*/ 528638 h 971550"/>
                <a:gd name="connsiteX4" fmla="*/ 2186 w 2834161"/>
                <a:gd name="connsiteY4" fmla="*/ 971550 h 971550"/>
                <a:gd name="connsiteX5" fmla="*/ 2186 w 2834161"/>
                <a:gd name="connsiteY5" fmla="*/ 971550 h 971550"/>
                <a:gd name="connsiteX6" fmla="*/ 2186 w 2834161"/>
                <a:gd name="connsiteY6" fmla="*/ 971550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4161" h="971550">
                  <a:moveTo>
                    <a:pt x="2831111" y="0"/>
                  </a:moveTo>
                  <a:cubicBezTo>
                    <a:pt x="2840636" y="138112"/>
                    <a:pt x="2850161" y="276225"/>
                    <a:pt x="2488211" y="314325"/>
                  </a:cubicBezTo>
                  <a:cubicBezTo>
                    <a:pt x="2126261" y="352425"/>
                    <a:pt x="1059461" y="192881"/>
                    <a:pt x="659411" y="228600"/>
                  </a:cubicBezTo>
                  <a:cubicBezTo>
                    <a:pt x="259361" y="264319"/>
                    <a:pt x="197448" y="404813"/>
                    <a:pt x="87911" y="528638"/>
                  </a:cubicBezTo>
                  <a:cubicBezTo>
                    <a:pt x="-21626" y="652463"/>
                    <a:pt x="2186" y="971550"/>
                    <a:pt x="2186" y="971550"/>
                  </a:cubicBezTo>
                  <a:lnTo>
                    <a:pt x="2186" y="971550"/>
                  </a:lnTo>
                  <a:lnTo>
                    <a:pt x="2186" y="971550"/>
                  </a:ln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Figura a mano libera 33">
              <a:extLst>
                <a:ext uri="{FF2B5EF4-FFF2-40B4-BE49-F238E27FC236}">
                  <a16:creationId xmlns:a16="http://schemas.microsoft.com/office/drawing/2014/main" xmlns="" id="{11239132-CD3C-C013-1D40-231A4357BE72}"/>
                </a:ext>
              </a:extLst>
            </p:cNvPr>
            <p:cNvSpPr/>
            <p:nvPr/>
          </p:nvSpPr>
          <p:spPr>
            <a:xfrm>
              <a:off x="4700567" y="2314575"/>
              <a:ext cx="328633" cy="900113"/>
            </a:xfrm>
            <a:custGeom>
              <a:avLst/>
              <a:gdLst>
                <a:gd name="connsiteX0" fmla="*/ 328633 w 328633"/>
                <a:gd name="connsiteY0" fmla="*/ 0 h 900113"/>
                <a:gd name="connsiteX1" fmla="*/ 257196 w 328633"/>
                <a:gd name="connsiteY1" fmla="*/ 200025 h 900113"/>
                <a:gd name="connsiteX2" fmla="*/ 21 w 328633"/>
                <a:gd name="connsiteY2" fmla="*/ 314325 h 900113"/>
                <a:gd name="connsiteX3" fmla="*/ 242908 w 328633"/>
                <a:gd name="connsiteY3" fmla="*/ 614363 h 900113"/>
                <a:gd name="connsiteX4" fmla="*/ 271483 w 328633"/>
                <a:gd name="connsiteY4" fmla="*/ 900113 h 900113"/>
                <a:gd name="connsiteX5" fmla="*/ 271483 w 328633"/>
                <a:gd name="connsiteY5" fmla="*/ 900113 h 90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33" h="900113">
                  <a:moveTo>
                    <a:pt x="328633" y="0"/>
                  </a:moveTo>
                  <a:cubicBezTo>
                    <a:pt x="320299" y="73819"/>
                    <a:pt x="311965" y="147638"/>
                    <a:pt x="257196" y="200025"/>
                  </a:cubicBezTo>
                  <a:cubicBezTo>
                    <a:pt x="202427" y="252413"/>
                    <a:pt x="2402" y="245269"/>
                    <a:pt x="21" y="314325"/>
                  </a:cubicBezTo>
                  <a:cubicBezTo>
                    <a:pt x="-2360" y="383381"/>
                    <a:pt x="197664" y="516732"/>
                    <a:pt x="242908" y="614363"/>
                  </a:cubicBezTo>
                  <a:cubicBezTo>
                    <a:pt x="288152" y="711994"/>
                    <a:pt x="271483" y="900113"/>
                    <a:pt x="271483" y="900113"/>
                  </a:cubicBezTo>
                  <a:lnTo>
                    <a:pt x="271483" y="900113"/>
                  </a:ln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29218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1234" y="6519326"/>
            <a:ext cx="463187" cy="3378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7" y="6586259"/>
            <a:ext cx="679117" cy="242035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40156" y="6586259"/>
            <a:ext cx="6400800" cy="24203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063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 defTabSz="457063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5635" y="6491001"/>
            <a:ext cx="12187955" cy="73145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AA4BF9E-FC2F-DA78-9740-C86B5E3F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492" y="926298"/>
            <a:ext cx="9523892" cy="552803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C2BC5F35-94A3-28A0-6E95-7FC311BE4D23}"/>
              </a:ext>
            </a:extLst>
          </p:cNvPr>
          <p:cNvSpPr/>
          <p:nvPr/>
        </p:nvSpPr>
        <p:spPr>
          <a:xfrm>
            <a:off x="141772" y="275725"/>
            <a:ext cx="11860318" cy="5230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it-IT" sz="2799" b="1" dirty="0" err="1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Mechanisms</a:t>
            </a:r>
            <a:r>
              <a:rPr lang="it-IT" sz="2799" b="1" dirty="0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799" b="1" dirty="0" err="1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driving</a:t>
            </a:r>
            <a:r>
              <a:rPr lang="it-IT" sz="2799" b="1" dirty="0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the </a:t>
            </a:r>
            <a:r>
              <a:rPr lang="it-IT" sz="2799" b="1" dirty="0" err="1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development</a:t>
            </a:r>
            <a:r>
              <a:rPr lang="it-IT" sz="2799" b="1" dirty="0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it-IT" sz="2799" b="1" dirty="0" err="1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atherosclerosis</a:t>
            </a:r>
            <a:r>
              <a:rPr lang="it-IT" sz="2799" b="1" dirty="0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in </a:t>
            </a:r>
            <a:r>
              <a:rPr lang="it-IT" sz="2799" b="1" dirty="0" err="1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insulin</a:t>
            </a:r>
            <a:r>
              <a:rPr lang="it-IT" sz="2799" b="1" dirty="0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799" b="1" dirty="0" err="1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resistent</a:t>
            </a:r>
            <a:r>
              <a:rPr lang="it-IT" sz="2799" b="1" dirty="0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799" b="1" dirty="0" err="1">
                <a:solidFill>
                  <a:srgbClr val="7F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patients</a:t>
            </a:r>
            <a:endParaRPr lang="it-IT" sz="2799" b="1" dirty="0">
              <a:solidFill>
                <a:srgbClr val="7F000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02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6" y="6564962"/>
            <a:ext cx="12187954" cy="5703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2" name="Title 2">
            <a:extLst>
              <a:ext uri="{FF2B5EF4-FFF2-40B4-BE49-F238E27FC236}">
                <a16:creationId xmlns:a16="http://schemas.microsoft.com/office/drawing/2014/main" xmlns="" id="{805F228F-58B5-822D-79E6-46888EA6639E}"/>
              </a:ext>
            </a:extLst>
          </p:cNvPr>
          <p:cNvSpPr txBox="1">
            <a:spLocks/>
          </p:cNvSpPr>
          <p:nvPr/>
        </p:nvSpPr>
        <p:spPr>
          <a:xfrm>
            <a:off x="602624" y="219126"/>
            <a:ext cx="10896000" cy="849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84060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Excess weight promotes atherosclerosis</a:t>
            </a:r>
          </a:p>
        </p:txBody>
      </p:sp>
      <p:sp>
        <p:nvSpPr>
          <p:cNvPr id="9" name="Freeform: Shape 343">
            <a:extLst>
              <a:ext uri="{FF2B5EF4-FFF2-40B4-BE49-F238E27FC236}">
                <a16:creationId xmlns:a16="http://schemas.microsoft.com/office/drawing/2014/main" xmlns="" id="{8D625FAC-8D24-ADBB-F90A-F5137F31BBD8}"/>
              </a:ext>
            </a:extLst>
          </p:cNvPr>
          <p:cNvSpPr/>
          <p:nvPr/>
        </p:nvSpPr>
        <p:spPr>
          <a:xfrm>
            <a:off x="1639312" y="3494251"/>
            <a:ext cx="691909" cy="560289"/>
          </a:xfrm>
          <a:custGeom>
            <a:avLst/>
            <a:gdLst>
              <a:gd name="connsiteX0" fmla="*/ 712289 w 998420"/>
              <a:gd name="connsiteY0" fmla="*/ 0 h 714089"/>
              <a:gd name="connsiteX1" fmla="*/ 998420 w 998420"/>
              <a:gd name="connsiteY1" fmla="*/ 353378 h 714089"/>
              <a:gd name="connsiteX2" fmla="*/ 998420 w 998420"/>
              <a:gd name="connsiteY2" fmla="*/ 360712 h 714089"/>
              <a:gd name="connsiteX3" fmla="*/ 712289 w 998420"/>
              <a:gd name="connsiteY3" fmla="*/ 714089 h 714089"/>
              <a:gd name="connsiteX4" fmla="*/ 712289 w 998420"/>
              <a:gd name="connsiteY4" fmla="*/ 504457 h 714089"/>
              <a:gd name="connsiteX5" fmla="*/ 51901 w 998420"/>
              <a:gd name="connsiteY5" fmla="*/ 504457 h 714089"/>
              <a:gd name="connsiteX6" fmla="*/ 0 w 998420"/>
              <a:gd name="connsiteY6" fmla="*/ 452556 h 714089"/>
              <a:gd name="connsiteX7" fmla="*/ 0 w 998420"/>
              <a:gd name="connsiteY7" fmla="*/ 244958 h 714089"/>
              <a:gd name="connsiteX8" fmla="*/ 51901 w 998420"/>
              <a:gd name="connsiteY8" fmla="*/ 193057 h 714089"/>
              <a:gd name="connsiteX9" fmla="*/ 712289 w 998420"/>
              <a:gd name="connsiteY9" fmla="*/ 193057 h 714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8420" h="714089">
                <a:moveTo>
                  <a:pt x="712289" y="0"/>
                </a:moveTo>
                <a:lnTo>
                  <a:pt x="998420" y="353378"/>
                </a:lnTo>
                <a:lnTo>
                  <a:pt x="998420" y="360712"/>
                </a:lnTo>
                <a:lnTo>
                  <a:pt x="712289" y="714089"/>
                </a:lnTo>
                <a:lnTo>
                  <a:pt x="712289" y="504457"/>
                </a:lnTo>
                <a:lnTo>
                  <a:pt x="51901" y="504457"/>
                </a:lnTo>
                <a:cubicBezTo>
                  <a:pt x="23237" y="504457"/>
                  <a:pt x="0" y="481220"/>
                  <a:pt x="0" y="452556"/>
                </a:cubicBezTo>
                <a:lnTo>
                  <a:pt x="0" y="244958"/>
                </a:lnTo>
                <a:cubicBezTo>
                  <a:pt x="0" y="216294"/>
                  <a:pt x="23237" y="193057"/>
                  <a:pt x="51901" y="193057"/>
                </a:cubicBezTo>
                <a:lnTo>
                  <a:pt x="712289" y="193057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TextBox 363">
            <a:extLst>
              <a:ext uri="{FF2B5EF4-FFF2-40B4-BE49-F238E27FC236}">
                <a16:creationId xmlns:a16="http://schemas.microsoft.com/office/drawing/2014/main" xmlns="" id="{01A11B75-6A07-E68E-9FCC-AD47A85D87E5}"/>
              </a:ext>
            </a:extLst>
          </p:cNvPr>
          <p:cNvSpPr txBox="1"/>
          <p:nvPr/>
        </p:nvSpPr>
        <p:spPr>
          <a:xfrm flipH="1">
            <a:off x="704873" y="4503032"/>
            <a:ext cx="1326227" cy="652373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is For Offic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Risk factors contribute to:</a:t>
            </a:r>
          </a:p>
        </p:txBody>
      </p:sp>
      <p:sp>
        <p:nvSpPr>
          <p:cNvPr id="11" name="TextBox 366">
            <a:extLst>
              <a:ext uri="{FF2B5EF4-FFF2-40B4-BE49-F238E27FC236}">
                <a16:creationId xmlns:a16="http://schemas.microsoft.com/office/drawing/2014/main" xmlns="" id="{A6FFBDC7-BC9C-EEEC-8AC7-971DB2053B54}"/>
              </a:ext>
            </a:extLst>
          </p:cNvPr>
          <p:cNvSpPr txBox="1"/>
          <p:nvPr/>
        </p:nvSpPr>
        <p:spPr>
          <a:xfrm>
            <a:off x="3438838" y="1611647"/>
            <a:ext cx="2699668" cy="36643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Blood pressure</a:t>
            </a:r>
          </a:p>
        </p:txBody>
      </p:sp>
      <p:sp>
        <p:nvSpPr>
          <p:cNvPr id="13" name="TextBox 369">
            <a:extLst>
              <a:ext uri="{FF2B5EF4-FFF2-40B4-BE49-F238E27FC236}">
                <a16:creationId xmlns:a16="http://schemas.microsoft.com/office/drawing/2014/main" xmlns="" id="{4EBD4110-81BF-51D2-D986-99D07BE50696}"/>
              </a:ext>
            </a:extLst>
          </p:cNvPr>
          <p:cNvSpPr txBox="1"/>
          <p:nvPr/>
        </p:nvSpPr>
        <p:spPr>
          <a:xfrm>
            <a:off x="3438838" y="2608397"/>
            <a:ext cx="2699668" cy="36643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Serum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 glucose</a:t>
            </a:r>
          </a:p>
        </p:txBody>
      </p:sp>
      <p:sp>
        <p:nvSpPr>
          <p:cNvPr id="15" name="TextBox 372">
            <a:extLst>
              <a:ext uri="{FF2B5EF4-FFF2-40B4-BE49-F238E27FC236}">
                <a16:creationId xmlns:a16="http://schemas.microsoft.com/office/drawing/2014/main" xmlns="" id="{DB5133C9-3BFA-E1DC-D474-C873FA3BA596}"/>
              </a:ext>
            </a:extLst>
          </p:cNvPr>
          <p:cNvSpPr txBox="1"/>
          <p:nvPr/>
        </p:nvSpPr>
        <p:spPr>
          <a:xfrm>
            <a:off x="3438838" y="3628762"/>
            <a:ext cx="2699668" cy="36643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Insulin resistance</a:t>
            </a:r>
          </a:p>
        </p:txBody>
      </p:sp>
      <p:sp>
        <p:nvSpPr>
          <p:cNvPr id="17" name="TextBox 375">
            <a:extLst>
              <a:ext uri="{FF2B5EF4-FFF2-40B4-BE49-F238E27FC236}">
                <a16:creationId xmlns:a16="http://schemas.microsoft.com/office/drawing/2014/main" xmlns="" id="{0318CCBD-18DB-9BE8-7160-850097C99120}"/>
              </a:ext>
            </a:extLst>
          </p:cNvPr>
          <p:cNvSpPr txBox="1"/>
          <p:nvPr/>
        </p:nvSpPr>
        <p:spPr>
          <a:xfrm>
            <a:off x="3435852" y="4590711"/>
            <a:ext cx="2699668" cy="36643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Plasma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 lipids</a:t>
            </a:r>
          </a:p>
        </p:txBody>
      </p:sp>
      <p:sp>
        <p:nvSpPr>
          <p:cNvPr id="36" name="Oval 344">
            <a:extLst>
              <a:ext uri="{FF2B5EF4-FFF2-40B4-BE49-F238E27FC236}">
                <a16:creationId xmlns:a16="http://schemas.microsoft.com/office/drawing/2014/main" xmlns="" id="{21C1E621-D5AB-412D-6DEB-3EA3574791BB}"/>
              </a:ext>
            </a:extLst>
          </p:cNvPr>
          <p:cNvSpPr>
            <a:spLocks noChangeAspect="1"/>
          </p:cNvSpPr>
          <p:nvPr/>
        </p:nvSpPr>
        <p:spPr>
          <a:xfrm>
            <a:off x="426433" y="3284491"/>
            <a:ext cx="1045356" cy="104535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7" name="Oval 416">
            <a:extLst>
              <a:ext uri="{FF2B5EF4-FFF2-40B4-BE49-F238E27FC236}">
                <a16:creationId xmlns:a16="http://schemas.microsoft.com/office/drawing/2014/main" xmlns="" id="{437B1144-2DF7-DF66-4576-050D19094E42}"/>
              </a:ext>
            </a:extLst>
          </p:cNvPr>
          <p:cNvSpPr>
            <a:spLocks noChangeAspect="1"/>
          </p:cNvSpPr>
          <p:nvPr/>
        </p:nvSpPr>
        <p:spPr>
          <a:xfrm>
            <a:off x="336298" y="3137204"/>
            <a:ext cx="1158154" cy="1158154"/>
          </a:xfrm>
          <a:prstGeom prst="ellipse">
            <a:avLst/>
          </a:prstGeom>
          <a:solidFill>
            <a:srgbClr val="EAAB00">
              <a:alpha val="2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38" name="Group 411">
            <a:extLst>
              <a:ext uri="{FF2B5EF4-FFF2-40B4-BE49-F238E27FC236}">
                <a16:creationId xmlns:a16="http://schemas.microsoft.com/office/drawing/2014/main" xmlns="" id="{9731E02E-D16C-4860-42A8-D7BB1F4F1AC7}"/>
              </a:ext>
            </a:extLst>
          </p:cNvPr>
          <p:cNvGrpSpPr>
            <a:grpSpLocks noChangeAspect="1"/>
          </p:cNvGrpSpPr>
          <p:nvPr/>
        </p:nvGrpSpPr>
        <p:grpSpPr>
          <a:xfrm>
            <a:off x="473729" y="3370648"/>
            <a:ext cx="883604" cy="750717"/>
            <a:chOff x="10266264" y="1895657"/>
            <a:chExt cx="842004" cy="715378"/>
          </a:xfrm>
          <a:solidFill>
            <a:schemeClr val="accent1"/>
          </a:solidFill>
          <a:effectLst/>
        </p:grpSpPr>
        <p:sp>
          <p:nvSpPr>
            <p:cNvPr id="39" name="Freeform: Shape 412">
              <a:extLst>
                <a:ext uri="{FF2B5EF4-FFF2-40B4-BE49-F238E27FC236}">
                  <a16:creationId xmlns:a16="http://schemas.microsoft.com/office/drawing/2014/main" xmlns="" id="{A1B2CBDB-6644-92E6-C368-DBD8D4989933}"/>
                </a:ext>
              </a:extLst>
            </p:cNvPr>
            <p:cNvSpPr/>
            <p:nvPr/>
          </p:nvSpPr>
          <p:spPr>
            <a:xfrm>
              <a:off x="10266264" y="1895657"/>
              <a:ext cx="842004" cy="715378"/>
            </a:xfrm>
            <a:custGeom>
              <a:avLst/>
              <a:gdLst>
                <a:gd name="connsiteX0" fmla="*/ 748169 w 842004"/>
                <a:gd name="connsiteY0" fmla="*/ 715379 h 715378"/>
                <a:gd name="connsiteX1" fmla="*/ 93836 w 842004"/>
                <a:gd name="connsiteY1" fmla="*/ 715379 h 715378"/>
                <a:gd name="connsiteX2" fmla="*/ 64267 w 842004"/>
                <a:gd name="connsiteY2" fmla="*/ 688671 h 715378"/>
                <a:gd name="connsiteX3" fmla="*/ 360 w 842004"/>
                <a:gd name="connsiteY3" fmla="*/ 71538 h 715378"/>
                <a:gd name="connsiteX4" fmla="*/ 16575 w 842004"/>
                <a:gd name="connsiteY4" fmla="*/ 22892 h 715378"/>
                <a:gd name="connsiteX5" fmla="*/ 68082 w 842004"/>
                <a:gd name="connsiteY5" fmla="*/ 0 h 715378"/>
                <a:gd name="connsiteX6" fmla="*/ 773922 w 842004"/>
                <a:gd name="connsiteY6" fmla="*/ 0 h 715378"/>
                <a:gd name="connsiteX7" fmla="*/ 825429 w 842004"/>
                <a:gd name="connsiteY7" fmla="*/ 22892 h 715378"/>
                <a:gd name="connsiteX8" fmla="*/ 841645 w 842004"/>
                <a:gd name="connsiteY8" fmla="*/ 71538 h 715378"/>
                <a:gd name="connsiteX9" fmla="*/ 776784 w 842004"/>
                <a:gd name="connsiteY9" fmla="*/ 687717 h 715378"/>
                <a:gd name="connsiteX10" fmla="*/ 776784 w 842004"/>
                <a:gd name="connsiteY10" fmla="*/ 687717 h 715378"/>
                <a:gd name="connsiteX11" fmla="*/ 748169 w 842004"/>
                <a:gd name="connsiteY11" fmla="*/ 715379 h 715378"/>
                <a:gd name="connsiteX12" fmla="*/ 739584 w 842004"/>
                <a:gd name="connsiteY12" fmla="*/ 684856 h 715378"/>
                <a:gd name="connsiteX13" fmla="*/ 739584 w 842004"/>
                <a:gd name="connsiteY13" fmla="*/ 684856 h 715378"/>
                <a:gd name="connsiteX14" fmla="*/ 739584 w 842004"/>
                <a:gd name="connsiteY14" fmla="*/ 684856 h 715378"/>
                <a:gd name="connsiteX15" fmla="*/ 101466 w 842004"/>
                <a:gd name="connsiteY15" fmla="*/ 677225 h 715378"/>
                <a:gd name="connsiteX16" fmla="*/ 739584 w 842004"/>
                <a:gd name="connsiteY16" fmla="*/ 677225 h 715378"/>
                <a:gd name="connsiteX17" fmla="*/ 803491 w 842004"/>
                <a:gd name="connsiteY17" fmla="*/ 68676 h 715378"/>
                <a:gd name="connsiteX18" fmla="*/ 796814 w 842004"/>
                <a:gd name="connsiteY18" fmla="*/ 49600 h 715378"/>
                <a:gd name="connsiteX19" fmla="*/ 773922 w 842004"/>
                <a:gd name="connsiteY19" fmla="*/ 40061 h 715378"/>
                <a:gd name="connsiteX20" fmla="*/ 68082 w 842004"/>
                <a:gd name="connsiteY20" fmla="*/ 40061 h 715378"/>
                <a:gd name="connsiteX21" fmla="*/ 45190 w 842004"/>
                <a:gd name="connsiteY21" fmla="*/ 49600 h 715378"/>
                <a:gd name="connsiteX22" fmla="*/ 38513 w 842004"/>
                <a:gd name="connsiteY22" fmla="*/ 68676 h 715378"/>
                <a:gd name="connsiteX23" fmla="*/ 101466 w 842004"/>
                <a:gd name="connsiteY23" fmla="*/ 677225 h 7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42004" h="715378">
                  <a:moveTo>
                    <a:pt x="748169" y="715379"/>
                  </a:moveTo>
                  <a:lnTo>
                    <a:pt x="93836" y="715379"/>
                  </a:lnTo>
                  <a:cubicBezTo>
                    <a:pt x="78574" y="715379"/>
                    <a:pt x="66174" y="703933"/>
                    <a:pt x="64267" y="688671"/>
                  </a:cubicBezTo>
                  <a:lnTo>
                    <a:pt x="360" y="71538"/>
                  </a:lnTo>
                  <a:cubicBezTo>
                    <a:pt x="-1548" y="53415"/>
                    <a:pt x="4175" y="36246"/>
                    <a:pt x="16575" y="22892"/>
                  </a:cubicBezTo>
                  <a:cubicBezTo>
                    <a:pt x="29929" y="8585"/>
                    <a:pt x="48051" y="0"/>
                    <a:pt x="68082" y="0"/>
                  </a:cubicBezTo>
                  <a:lnTo>
                    <a:pt x="773922" y="0"/>
                  </a:lnTo>
                  <a:cubicBezTo>
                    <a:pt x="793953" y="0"/>
                    <a:pt x="812076" y="8585"/>
                    <a:pt x="825429" y="22892"/>
                  </a:cubicBezTo>
                  <a:cubicBezTo>
                    <a:pt x="837829" y="36246"/>
                    <a:pt x="843552" y="54369"/>
                    <a:pt x="841645" y="71538"/>
                  </a:cubicBezTo>
                  <a:lnTo>
                    <a:pt x="776784" y="687717"/>
                  </a:lnTo>
                  <a:lnTo>
                    <a:pt x="776784" y="687717"/>
                  </a:lnTo>
                  <a:cubicBezTo>
                    <a:pt x="775830" y="702979"/>
                    <a:pt x="762476" y="715379"/>
                    <a:pt x="748169" y="715379"/>
                  </a:cubicBezTo>
                  <a:close/>
                  <a:moveTo>
                    <a:pt x="739584" y="684856"/>
                  </a:moveTo>
                  <a:cubicBezTo>
                    <a:pt x="739584" y="684856"/>
                    <a:pt x="739584" y="684856"/>
                    <a:pt x="739584" y="684856"/>
                  </a:cubicBezTo>
                  <a:lnTo>
                    <a:pt x="739584" y="684856"/>
                  </a:lnTo>
                  <a:close/>
                  <a:moveTo>
                    <a:pt x="101466" y="677225"/>
                  </a:moveTo>
                  <a:lnTo>
                    <a:pt x="739584" y="677225"/>
                  </a:lnTo>
                  <a:lnTo>
                    <a:pt x="803491" y="68676"/>
                  </a:lnTo>
                  <a:cubicBezTo>
                    <a:pt x="804445" y="61999"/>
                    <a:pt x="801584" y="54369"/>
                    <a:pt x="796814" y="49600"/>
                  </a:cubicBezTo>
                  <a:cubicBezTo>
                    <a:pt x="791091" y="42923"/>
                    <a:pt x="782507" y="40061"/>
                    <a:pt x="773922" y="40061"/>
                  </a:cubicBezTo>
                  <a:lnTo>
                    <a:pt x="68082" y="40061"/>
                  </a:lnTo>
                  <a:cubicBezTo>
                    <a:pt x="59498" y="40061"/>
                    <a:pt x="50913" y="43877"/>
                    <a:pt x="45190" y="49600"/>
                  </a:cubicBezTo>
                  <a:cubicBezTo>
                    <a:pt x="40421" y="55323"/>
                    <a:pt x="37559" y="61999"/>
                    <a:pt x="38513" y="68676"/>
                  </a:cubicBezTo>
                  <a:lnTo>
                    <a:pt x="101466" y="6772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40" name="Freeform: Shape 413">
              <a:extLst>
                <a:ext uri="{FF2B5EF4-FFF2-40B4-BE49-F238E27FC236}">
                  <a16:creationId xmlns:a16="http://schemas.microsoft.com/office/drawing/2014/main" xmlns="" id="{0FB0A5A3-B629-415C-0883-341E060E8ED1}"/>
                </a:ext>
              </a:extLst>
            </p:cNvPr>
            <p:cNvSpPr/>
            <p:nvPr/>
          </p:nvSpPr>
          <p:spPr>
            <a:xfrm>
              <a:off x="10506037" y="1981503"/>
              <a:ext cx="387258" cy="177413"/>
            </a:xfrm>
            <a:custGeom>
              <a:avLst/>
              <a:gdLst>
                <a:gd name="connsiteX0" fmla="*/ 387258 w 387258"/>
                <a:gd name="connsiteY0" fmla="*/ 177414 h 177413"/>
                <a:gd name="connsiteX1" fmla="*/ 0 w 387258"/>
                <a:gd name="connsiteY1" fmla="*/ 177414 h 177413"/>
                <a:gd name="connsiteX2" fmla="*/ 0 w 387258"/>
                <a:gd name="connsiteY2" fmla="*/ 158337 h 177413"/>
                <a:gd name="connsiteX3" fmla="*/ 193629 w 387258"/>
                <a:gd name="connsiteY3" fmla="*/ 0 h 177413"/>
                <a:gd name="connsiteX4" fmla="*/ 387258 w 387258"/>
                <a:gd name="connsiteY4" fmla="*/ 158337 h 177413"/>
                <a:gd name="connsiteX5" fmla="*/ 387258 w 387258"/>
                <a:gd name="connsiteY5" fmla="*/ 177414 h 177413"/>
                <a:gd name="connsiteX6" fmla="*/ 40061 w 387258"/>
                <a:gd name="connsiteY6" fmla="*/ 139260 h 177413"/>
                <a:gd name="connsiteX7" fmla="*/ 347197 w 387258"/>
                <a:gd name="connsiteY7" fmla="*/ 139260 h 177413"/>
                <a:gd name="connsiteX8" fmla="*/ 193629 w 387258"/>
                <a:gd name="connsiteY8" fmla="*/ 38154 h 177413"/>
                <a:gd name="connsiteX9" fmla="*/ 40061 w 387258"/>
                <a:gd name="connsiteY9" fmla="*/ 139260 h 17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7258" h="177413">
                  <a:moveTo>
                    <a:pt x="387258" y="177414"/>
                  </a:moveTo>
                  <a:lnTo>
                    <a:pt x="0" y="177414"/>
                  </a:lnTo>
                  <a:lnTo>
                    <a:pt x="0" y="158337"/>
                  </a:lnTo>
                  <a:cubicBezTo>
                    <a:pt x="0" y="70584"/>
                    <a:pt x="86799" y="0"/>
                    <a:pt x="193629" y="0"/>
                  </a:cubicBezTo>
                  <a:cubicBezTo>
                    <a:pt x="300459" y="0"/>
                    <a:pt x="387258" y="71538"/>
                    <a:pt x="387258" y="158337"/>
                  </a:cubicBezTo>
                  <a:lnTo>
                    <a:pt x="387258" y="177414"/>
                  </a:lnTo>
                  <a:close/>
                  <a:moveTo>
                    <a:pt x="40061" y="139260"/>
                  </a:moveTo>
                  <a:lnTo>
                    <a:pt x="347197" y="139260"/>
                  </a:lnTo>
                  <a:cubicBezTo>
                    <a:pt x="335751" y="82030"/>
                    <a:pt x="270890" y="38154"/>
                    <a:pt x="193629" y="38154"/>
                  </a:cubicBezTo>
                  <a:cubicBezTo>
                    <a:pt x="116368" y="38154"/>
                    <a:pt x="51507" y="82030"/>
                    <a:pt x="40061" y="13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41" name="Freeform: Shape 414">
              <a:extLst>
                <a:ext uri="{FF2B5EF4-FFF2-40B4-BE49-F238E27FC236}">
                  <a16:creationId xmlns:a16="http://schemas.microsoft.com/office/drawing/2014/main" xmlns="" id="{0B8BBBBF-41E2-1D62-F795-C29D2B2ED274}"/>
                </a:ext>
              </a:extLst>
            </p:cNvPr>
            <p:cNvSpPr/>
            <p:nvPr/>
          </p:nvSpPr>
          <p:spPr>
            <a:xfrm>
              <a:off x="10645438" y="2042689"/>
              <a:ext cx="83657" cy="116227"/>
            </a:xfrm>
            <a:custGeom>
              <a:avLst/>
              <a:gdLst>
                <a:gd name="connsiteX0" fmla="*/ 64721 w 83657"/>
                <a:gd name="connsiteY0" fmla="*/ 116228 h 116227"/>
                <a:gd name="connsiteX1" fmla="*/ 48505 w 83657"/>
                <a:gd name="connsiteY1" fmla="*/ 106690 h 116227"/>
                <a:gd name="connsiteX2" fmla="*/ 2721 w 83657"/>
                <a:gd name="connsiteY2" fmla="*/ 28475 h 116227"/>
                <a:gd name="connsiteX3" fmla="*/ 9398 w 83657"/>
                <a:gd name="connsiteY3" fmla="*/ 2721 h 116227"/>
                <a:gd name="connsiteX4" fmla="*/ 35152 w 83657"/>
                <a:gd name="connsiteY4" fmla="*/ 9398 h 116227"/>
                <a:gd name="connsiteX5" fmla="*/ 80936 w 83657"/>
                <a:gd name="connsiteY5" fmla="*/ 87613 h 116227"/>
                <a:gd name="connsiteX6" fmla="*/ 74259 w 83657"/>
                <a:gd name="connsiteY6" fmla="*/ 113366 h 116227"/>
                <a:gd name="connsiteX7" fmla="*/ 64721 w 83657"/>
                <a:gd name="connsiteY7" fmla="*/ 116228 h 11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57" h="116227">
                  <a:moveTo>
                    <a:pt x="64721" y="116228"/>
                  </a:moveTo>
                  <a:cubicBezTo>
                    <a:pt x="58044" y="116228"/>
                    <a:pt x="51367" y="112413"/>
                    <a:pt x="48505" y="106690"/>
                  </a:cubicBezTo>
                  <a:lnTo>
                    <a:pt x="2721" y="28475"/>
                  </a:lnTo>
                  <a:cubicBezTo>
                    <a:pt x="-3002" y="18937"/>
                    <a:pt x="814" y="7490"/>
                    <a:pt x="9398" y="2721"/>
                  </a:cubicBezTo>
                  <a:cubicBezTo>
                    <a:pt x="18936" y="-3002"/>
                    <a:pt x="30383" y="814"/>
                    <a:pt x="35152" y="9398"/>
                  </a:cubicBezTo>
                  <a:lnTo>
                    <a:pt x="80936" y="87613"/>
                  </a:lnTo>
                  <a:cubicBezTo>
                    <a:pt x="86659" y="97151"/>
                    <a:pt x="82844" y="108597"/>
                    <a:pt x="74259" y="113366"/>
                  </a:cubicBezTo>
                  <a:cubicBezTo>
                    <a:pt x="71398" y="116228"/>
                    <a:pt x="67582" y="116228"/>
                    <a:pt x="64721" y="116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12" name="Oval 367">
            <a:extLst>
              <a:ext uri="{FF2B5EF4-FFF2-40B4-BE49-F238E27FC236}">
                <a16:creationId xmlns:a16="http://schemas.microsoft.com/office/drawing/2014/main" xmlns="" id="{92DF800B-5AD8-416D-4AEF-7CEE013A7445}"/>
              </a:ext>
            </a:extLst>
          </p:cNvPr>
          <p:cNvSpPr/>
          <p:nvPr/>
        </p:nvSpPr>
        <p:spPr>
          <a:xfrm>
            <a:off x="2476452" y="1363383"/>
            <a:ext cx="835332" cy="835346"/>
          </a:xfrm>
          <a:prstGeom prst="ellipse">
            <a:avLst/>
          </a:prstGeom>
          <a:solidFill>
            <a:srgbClr val="EAAB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Oval 370">
            <a:extLst>
              <a:ext uri="{FF2B5EF4-FFF2-40B4-BE49-F238E27FC236}">
                <a16:creationId xmlns:a16="http://schemas.microsoft.com/office/drawing/2014/main" xmlns="" id="{7828B388-0C2D-A282-F243-66441790DAE3}"/>
              </a:ext>
            </a:extLst>
          </p:cNvPr>
          <p:cNvSpPr/>
          <p:nvPr/>
        </p:nvSpPr>
        <p:spPr>
          <a:xfrm>
            <a:off x="2476452" y="2355667"/>
            <a:ext cx="835332" cy="835346"/>
          </a:xfrm>
          <a:prstGeom prst="ellipse">
            <a:avLst/>
          </a:prstGeom>
          <a:solidFill>
            <a:srgbClr val="EAAB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Oval 373">
            <a:extLst>
              <a:ext uri="{FF2B5EF4-FFF2-40B4-BE49-F238E27FC236}">
                <a16:creationId xmlns:a16="http://schemas.microsoft.com/office/drawing/2014/main" xmlns="" id="{DF5C66C8-9B98-F350-C043-4FFF09C95A5C}"/>
              </a:ext>
            </a:extLst>
          </p:cNvPr>
          <p:cNvSpPr/>
          <p:nvPr/>
        </p:nvSpPr>
        <p:spPr>
          <a:xfrm>
            <a:off x="2476452" y="3347951"/>
            <a:ext cx="835332" cy="835346"/>
          </a:xfrm>
          <a:prstGeom prst="ellipse">
            <a:avLst/>
          </a:prstGeom>
          <a:solidFill>
            <a:srgbClr val="EAAB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8" name="Oval 376">
            <a:extLst>
              <a:ext uri="{FF2B5EF4-FFF2-40B4-BE49-F238E27FC236}">
                <a16:creationId xmlns:a16="http://schemas.microsoft.com/office/drawing/2014/main" xmlns="" id="{C5450C41-CC80-5702-AFC8-6998C1FE3B97}"/>
              </a:ext>
            </a:extLst>
          </p:cNvPr>
          <p:cNvSpPr/>
          <p:nvPr/>
        </p:nvSpPr>
        <p:spPr>
          <a:xfrm>
            <a:off x="2476452" y="4340233"/>
            <a:ext cx="835332" cy="835346"/>
          </a:xfrm>
          <a:prstGeom prst="ellipse">
            <a:avLst/>
          </a:prstGeom>
          <a:solidFill>
            <a:srgbClr val="EAAB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0" name="Oval 379">
            <a:extLst>
              <a:ext uri="{FF2B5EF4-FFF2-40B4-BE49-F238E27FC236}">
                <a16:creationId xmlns:a16="http://schemas.microsoft.com/office/drawing/2014/main" xmlns="" id="{BF36EB0E-18B6-FB19-CE3A-CFF5C0527701}"/>
              </a:ext>
            </a:extLst>
          </p:cNvPr>
          <p:cNvSpPr/>
          <p:nvPr/>
        </p:nvSpPr>
        <p:spPr>
          <a:xfrm>
            <a:off x="2476452" y="5332519"/>
            <a:ext cx="835332" cy="835346"/>
          </a:xfrm>
          <a:prstGeom prst="ellipse">
            <a:avLst/>
          </a:prstGeom>
          <a:solidFill>
            <a:srgbClr val="EAAB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21" name="Group 380">
            <a:extLst>
              <a:ext uri="{FF2B5EF4-FFF2-40B4-BE49-F238E27FC236}">
                <a16:creationId xmlns:a16="http://schemas.microsoft.com/office/drawing/2014/main" xmlns="" id="{D3183F05-992A-0477-FED7-26E214A83A16}"/>
              </a:ext>
            </a:extLst>
          </p:cNvPr>
          <p:cNvGrpSpPr/>
          <p:nvPr/>
        </p:nvGrpSpPr>
        <p:grpSpPr>
          <a:xfrm>
            <a:off x="2658308" y="2493464"/>
            <a:ext cx="470020" cy="664198"/>
            <a:chOff x="6621941" y="1196801"/>
            <a:chExt cx="268505" cy="379426"/>
          </a:xfrm>
          <a:solidFill>
            <a:schemeClr val="accent1"/>
          </a:solidFill>
          <a:effectLst/>
        </p:grpSpPr>
        <p:sp>
          <p:nvSpPr>
            <p:cNvPr id="22" name="Freeform: Shape 381">
              <a:extLst>
                <a:ext uri="{FF2B5EF4-FFF2-40B4-BE49-F238E27FC236}">
                  <a16:creationId xmlns:a16="http://schemas.microsoft.com/office/drawing/2014/main" xmlns="" id="{5AE79012-F0C2-F68D-E5F6-E4C99FB8D8C6}"/>
                </a:ext>
              </a:extLst>
            </p:cNvPr>
            <p:cNvSpPr/>
            <p:nvPr/>
          </p:nvSpPr>
          <p:spPr>
            <a:xfrm>
              <a:off x="6734294" y="1471445"/>
              <a:ext cx="39293" cy="104782"/>
            </a:xfrm>
            <a:custGeom>
              <a:avLst/>
              <a:gdLst>
                <a:gd name="connsiteX0" fmla="*/ 9935 w 39293"/>
                <a:gd name="connsiteY0" fmla="*/ 0 h 104782"/>
                <a:gd name="connsiteX1" fmla="*/ 0 w 39293"/>
                <a:gd name="connsiteY1" fmla="*/ 9932 h 104782"/>
                <a:gd name="connsiteX2" fmla="*/ 0 w 39293"/>
                <a:gd name="connsiteY2" fmla="*/ 100692 h 104782"/>
                <a:gd name="connsiteX3" fmla="*/ 9935 w 39293"/>
                <a:gd name="connsiteY3" fmla="*/ 110627 h 104782"/>
                <a:gd name="connsiteX4" fmla="*/ 34375 w 39293"/>
                <a:gd name="connsiteY4" fmla="*/ 110627 h 104782"/>
                <a:gd name="connsiteX5" fmla="*/ 44303 w 39293"/>
                <a:gd name="connsiteY5" fmla="*/ 100692 h 104782"/>
                <a:gd name="connsiteX6" fmla="*/ 44303 w 39293"/>
                <a:gd name="connsiteY6" fmla="*/ 9932 h 104782"/>
                <a:gd name="connsiteX7" fmla="*/ 34375 w 39293"/>
                <a:gd name="connsiteY7" fmla="*/ 0 h 104782"/>
                <a:gd name="connsiteX8" fmla="*/ 31205 w 39293"/>
                <a:gd name="connsiteY8" fmla="*/ 97529 h 104782"/>
                <a:gd name="connsiteX9" fmla="*/ 13098 w 39293"/>
                <a:gd name="connsiteY9" fmla="*/ 97529 h 104782"/>
                <a:gd name="connsiteX10" fmla="*/ 13098 w 39293"/>
                <a:gd name="connsiteY10" fmla="*/ 13098 h 104782"/>
                <a:gd name="connsiteX11" fmla="*/ 31205 w 39293"/>
                <a:gd name="connsiteY11" fmla="*/ 13098 h 10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293" h="104782">
                  <a:moveTo>
                    <a:pt x="9935" y="0"/>
                  </a:moveTo>
                  <a:cubicBezTo>
                    <a:pt x="4453" y="5"/>
                    <a:pt x="7" y="4448"/>
                    <a:pt x="0" y="9932"/>
                  </a:cubicBezTo>
                  <a:lnTo>
                    <a:pt x="0" y="100692"/>
                  </a:lnTo>
                  <a:cubicBezTo>
                    <a:pt x="7" y="106177"/>
                    <a:pt x="4453" y="110621"/>
                    <a:pt x="9935" y="110627"/>
                  </a:cubicBezTo>
                  <a:lnTo>
                    <a:pt x="34375" y="110627"/>
                  </a:lnTo>
                  <a:cubicBezTo>
                    <a:pt x="39857" y="110621"/>
                    <a:pt x="44303" y="106176"/>
                    <a:pt x="44303" y="100692"/>
                  </a:cubicBezTo>
                  <a:lnTo>
                    <a:pt x="44303" y="9932"/>
                  </a:lnTo>
                  <a:cubicBezTo>
                    <a:pt x="44303" y="4449"/>
                    <a:pt x="39857" y="5"/>
                    <a:pt x="34375" y="0"/>
                  </a:cubicBezTo>
                  <a:close/>
                  <a:moveTo>
                    <a:pt x="31205" y="97529"/>
                  </a:moveTo>
                  <a:lnTo>
                    <a:pt x="13098" y="97529"/>
                  </a:lnTo>
                  <a:lnTo>
                    <a:pt x="13098" y="13098"/>
                  </a:lnTo>
                  <a:lnTo>
                    <a:pt x="31205" y="13098"/>
                  </a:ln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3" name="Freeform: Shape 382">
              <a:extLst>
                <a:ext uri="{FF2B5EF4-FFF2-40B4-BE49-F238E27FC236}">
                  <a16:creationId xmlns:a16="http://schemas.microsoft.com/office/drawing/2014/main" xmlns="" id="{5E01C5A6-4391-5698-C368-61908944DD17}"/>
                </a:ext>
              </a:extLst>
            </p:cNvPr>
            <p:cNvSpPr/>
            <p:nvPr/>
          </p:nvSpPr>
          <p:spPr>
            <a:xfrm>
              <a:off x="6621941" y="1196801"/>
              <a:ext cx="268505" cy="301249"/>
            </a:xfrm>
            <a:custGeom>
              <a:avLst/>
              <a:gdLst>
                <a:gd name="connsiteX0" fmla="*/ 93931 w 268504"/>
                <a:gd name="connsiteY0" fmla="*/ 306467 h 301248"/>
                <a:gd name="connsiteX1" fmla="*/ 100480 w 268504"/>
                <a:gd name="connsiteY1" fmla="*/ 306467 h 301248"/>
                <a:gd name="connsiteX2" fmla="*/ 100506 w 268504"/>
                <a:gd name="connsiteY2" fmla="*/ 262774 h 301248"/>
                <a:gd name="connsiteX3" fmla="*/ 168529 w 268504"/>
                <a:gd name="connsiteY3" fmla="*/ 262800 h 301248"/>
                <a:gd name="connsiteX4" fmla="*/ 168529 w 268504"/>
                <a:gd name="connsiteY4" fmla="*/ 306468 h 301248"/>
                <a:gd name="connsiteX5" fmla="*/ 175078 w 268504"/>
                <a:gd name="connsiteY5" fmla="*/ 306468 h 301248"/>
                <a:gd name="connsiteX6" fmla="*/ 269015 w 268504"/>
                <a:gd name="connsiteY6" fmla="*/ 212532 h 301248"/>
                <a:gd name="connsiteX7" fmla="*/ 269015 w 268504"/>
                <a:gd name="connsiteY7" fmla="*/ 17888 h 301248"/>
                <a:gd name="connsiteX8" fmla="*/ 251124 w 268504"/>
                <a:gd name="connsiteY8" fmla="*/ 0 h 301248"/>
                <a:gd name="connsiteX9" fmla="*/ 17885 w 268504"/>
                <a:gd name="connsiteY9" fmla="*/ 0 h 301248"/>
                <a:gd name="connsiteX10" fmla="*/ 0 w 268504"/>
                <a:gd name="connsiteY10" fmla="*/ 17888 h 301248"/>
                <a:gd name="connsiteX11" fmla="*/ 0 w 268504"/>
                <a:gd name="connsiteY11" fmla="*/ 212532 h 301248"/>
                <a:gd name="connsiteX12" fmla="*/ 93931 w 268504"/>
                <a:gd name="connsiteY12" fmla="*/ 306467 h 301248"/>
                <a:gd name="connsiteX13" fmla="*/ 13098 w 268504"/>
                <a:gd name="connsiteY13" fmla="*/ 17888 h 301248"/>
                <a:gd name="connsiteX14" fmla="*/ 17885 w 268504"/>
                <a:gd name="connsiteY14" fmla="*/ 13098 h 301248"/>
                <a:gd name="connsiteX15" fmla="*/ 251124 w 268504"/>
                <a:gd name="connsiteY15" fmla="*/ 13098 h 301248"/>
                <a:gd name="connsiteX16" fmla="*/ 255918 w 268504"/>
                <a:gd name="connsiteY16" fmla="*/ 17888 h 301248"/>
                <a:gd name="connsiteX17" fmla="*/ 255918 w 268504"/>
                <a:gd name="connsiteY17" fmla="*/ 212532 h 301248"/>
                <a:gd name="connsiteX18" fmla="*/ 181627 w 268504"/>
                <a:gd name="connsiteY18" fmla="*/ 293107 h 301248"/>
                <a:gd name="connsiteX19" fmla="*/ 181627 w 268504"/>
                <a:gd name="connsiteY19" fmla="*/ 262800 h 301248"/>
                <a:gd name="connsiteX20" fmla="*/ 168503 w 268504"/>
                <a:gd name="connsiteY20" fmla="*/ 249676 h 301248"/>
                <a:gd name="connsiteX21" fmla="*/ 100506 w 268504"/>
                <a:gd name="connsiteY21" fmla="*/ 249676 h 301248"/>
                <a:gd name="connsiteX22" fmla="*/ 87382 w 268504"/>
                <a:gd name="connsiteY22" fmla="*/ 262800 h 301248"/>
                <a:gd name="connsiteX23" fmla="*/ 87382 w 268504"/>
                <a:gd name="connsiteY23" fmla="*/ 293107 h 301248"/>
                <a:gd name="connsiteX24" fmla="*/ 13098 w 268504"/>
                <a:gd name="connsiteY24" fmla="*/ 212532 h 30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8504" h="301248">
                  <a:moveTo>
                    <a:pt x="93931" y="306467"/>
                  </a:moveTo>
                  <a:lnTo>
                    <a:pt x="100480" y="306467"/>
                  </a:lnTo>
                  <a:lnTo>
                    <a:pt x="100506" y="262774"/>
                  </a:lnTo>
                  <a:lnTo>
                    <a:pt x="168529" y="262800"/>
                  </a:lnTo>
                  <a:lnTo>
                    <a:pt x="168529" y="306468"/>
                  </a:lnTo>
                  <a:lnTo>
                    <a:pt x="175078" y="306468"/>
                  </a:lnTo>
                  <a:cubicBezTo>
                    <a:pt x="226932" y="306409"/>
                    <a:pt x="268956" y="264387"/>
                    <a:pt x="269015" y="212532"/>
                  </a:cubicBezTo>
                  <a:lnTo>
                    <a:pt x="269015" y="17888"/>
                  </a:lnTo>
                  <a:cubicBezTo>
                    <a:pt x="269002" y="8013"/>
                    <a:pt x="261000" y="10"/>
                    <a:pt x="251124" y="0"/>
                  </a:cubicBezTo>
                  <a:lnTo>
                    <a:pt x="17885" y="0"/>
                  </a:lnTo>
                  <a:cubicBezTo>
                    <a:pt x="8009" y="10"/>
                    <a:pt x="7" y="8013"/>
                    <a:pt x="0" y="17888"/>
                  </a:cubicBezTo>
                  <a:lnTo>
                    <a:pt x="0" y="212532"/>
                  </a:lnTo>
                  <a:cubicBezTo>
                    <a:pt x="59" y="264387"/>
                    <a:pt x="42077" y="306409"/>
                    <a:pt x="93931" y="306467"/>
                  </a:cubicBezTo>
                  <a:close/>
                  <a:moveTo>
                    <a:pt x="13098" y="17888"/>
                  </a:moveTo>
                  <a:cubicBezTo>
                    <a:pt x="13098" y="15243"/>
                    <a:pt x="15239" y="13100"/>
                    <a:pt x="17885" y="13098"/>
                  </a:cubicBezTo>
                  <a:lnTo>
                    <a:pt x="251124" y="13098"/>
                  </a:lnTo>
                  <a:cubicBezTo>
                    <a:pt x="253770" y="13100"/>
                    <a:pt x="255911" y="15243"/>
                    <a:pt x="255918" y="17888"/>
                  </a:cubicBezTo>
                  <a:lnTo>
                    <a:pt x="255918" y="212532"/>
                  </a:lnTo>
                  <a:cubicBezTo>
                    <a:pt x="255865" y="254619"/>
                    <a:pt x="223573" y="289646"/>
                    <a:pt x="181627" y="293107"/>
                  </a:cubicBezTo>
                  <a:lnTo>
                    <a:pt x="181627" y="262800"/>
                  </a:lnTo>
                  <a:cubicBezTo>
                    <a:pt x="181620" y="255555"/>
                    <a:pt x="175746" y="249684"/>
                    <a:pt x="168503" y="249676"/>
                  </a:cubicBezTo>
                  <a:lnTo>
                    <a:pt x="100506" y="249676"/>
                  </a:lnTo>
                  <a:cubicBezTo>
                    <a:pt x="93263" y="249684"/>
                    <a:pt x="87395" y="255555"/>
                    <a:pt x="87382" y="262800"/>
                  </a:cubicBezTo>
                  <a:lnTo>
                    <a:pt x="87382" y="293107"/>
                  </a:lnTo>
                  <a:cubicBezTo>
                    <a:pt x="45443" y="289646"/>
                    <a:pt x="13144" y="254619"/>
                    <a:pt x="13098" y="212532"/>
                  </a:cubicBez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4" name="Freeform: Shape 383">
              <a:extLst>
                <a:ext uri="{FF2B5EF4-FFF2-40B4-BE49-F238E27FC236}">
                  <a16:creationId xmlns:a16="http://schemas.microsoft.com/office/drawing/2014/main" xmlns="" id="{45A4CA7C-6AC1-CD89-A667-89468ACFD0C0}"/>
                </a:ext>
              </a:extLst>
            </p:cNvPr>
            <p:cNvSpPr/>
            <p:nvPr/>
          </p:nvSpPr>
          <p:spPr>
            <a:xfrm>
              <a:off x="6671876" y="1240494"/>
              <a:ext cx="157173" cy="157173"/>
            </a:xfrm>
            <a:custGeom>
              <a:avLst/>
              <a:gdLst>
                <a:gd name="connsiteX0" fmla="*/ 16765 w 157173"/>
                <a:gd name="connsiteY0" fmla="*/ 162903 h 157173"/>
                <a:gd name="connsiteX1" fmla="*/ 146139 w 157173"/>
                <a:gd name="connsiteY1" fmla="*/ 162903 h 157173"/>
                <a:gd name="connsiteX2" fmla="*/ 162904 w 157173"/>
                <a:gd name="connsiteY2" fmla="*/ 146138 h 157173"/>
                <a:gd name="connsiteX3" fmla="*/ 162904 w 157173"/>
                <a:gd name="connsiteY3" fmla="*/ 16765 h 157173"/>
                <a:gd name="connsiteX4" fmla="*/ 146139 w 157173"/>
                <a:gd name="connsiteY4" fmla="*/ 0 h 157173"/>
                <a:gd name="connsiteX5" fmla="*/ 16765 w 157173"/>
                <a:gd name="connsiteY5" fmla="*/ 0 h 157173"/>
                <a:gd name="connsiteX6" fmla="*/ 0 w 157173"/>
                <a:gd name="connsiteY6" fmla="*/ 16765 h 157173"/>
                <a:gd name="connsiteX7" fmla="*/ 0 w 157173"/>
                <a:gd name="connsiteY7" fmla="*/ 146138 h 157173"/>
                <a:gd name="connsiteX8" fmla="*/ 16765 w 157173"/>
                <a:gd name="connsiteY8" fmla="*/ 162903 h 157173"/>
                <a:gd name="connsiteX9" fmla="*/ 13098 w 157173"/>
                <a:gd name="connsiteY9" fmla="*/ 16765 h 157173"/>
                <a:gd name="connsiteX10" fmla="*/ 16765 w 157173"/>
                <a:gd name="connsiteY10" fmla="*/ 13098 h 157173"/>
                <a:gd name="connsiteX11" fmla="*/ 146139 w 157173"/>
                <a:gd name="connsiteY11" fmla="*/ 13098 h 157173"/>
                <a:gd name="connsiteX12" fmla="*/ 149806 w 157173"/>
                <a:gd name="connsiteY12" fmla="*/ 16765 h 157173"/>
                <a:gd name="connsiteX13" fmla="*/ 149806 w 157173"/>
                <a:gd name="connsiteY13" fmla="*/ 146138 h 157173"/>
                <a:gd name="connsiteX14" fmla="*/ 146139 w 157173"/>
                <a:gd name="connsiteY14" fmla="*/ 149805 h 157173"/>
                <a:gd name="connsiteX15" fmla="*/ 16765 w 157173"/>
                <a:gd name="connsiteY15" fmla="*/ 149805 h 157173"/>
                <a:gd name="connsiteX16" fmla="*/ 13098 w 157173"/>
                <a:gd name="connsiteY16" fmla="*/ 146138 h 1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7173" h="157173">
                  <a:moveTo>
                    <a:pt x="16765" y="162903"/>
                  </a:moveTo>
                  <a:lnTo>
                    <a:pt x="146139" y="162903"/>
                  </a:lnTo>
                  <a:cubicBezTo>
                    <a:pt x="155392" y="162893"/>
                    <a:pt x="162891" y="155393"/>
                    <a:pt x="162904" y="146138"/>
                  </a:cubicBezTo>
                  <a:lnTo>
                    <a:pt x="162904" y="16765"/>
                  </a:lnTo>
                  <a:cubicBezTo>
                    <a:pt x="162891" y="7510"/>
                    <a:pt x="155392" y="10"/>
                    <a:pt x="146139" y="0"/>
                  </a:cubicBezTo>
                  <a:lnTo>
                    <a:pt x="16765" y="0"/>
                  </a:lnTo>
                  <a:cubicBezTo>
                    <a:pt x="7505" y="10"/>
                    <a:pt x="7" y="7510"/>
                    <a:pt x="0" y="16765"/>
                  </a:cubicBezTo>
                  <a:lnTo>
                    <a:pt x="0" y="146138"/>
                  </a:lnTo>
                  <a:cubicBezTo>
                    <a:pt x="7" y="155393"/>
                    <a:pt x="7505" y="162893"/>
                    <a:pt x="16765" y="162903"/>
                  </a:cubicBezTo>
                  <a:close/>
                  <a:moveTo>
                    <a:pt x="13098" y="16765"/>
                  </a:moveTo>
                  <a:cubicBezTo>
                    <a:pt x="13098" y="14741"/>
                    <a:pt x="14742" y="13101"/>
                    <a:pt x="16765" y="13098"/>
                  </a:cubicBezTo>
                  <a:lnTo>
                    <a:pt x="146139" y="13098"/>
                  </a:lnTo>
                  <a:cubicBezTo>
                    <a:pt x="148162" y="13101"/>
                    <a:pt x="149799" y="14741"/>
                    <a:pt x="149806" y="16765"/>
                  </a:cubicBezTo>
                  <a:lnTo>
                    <a:pt x="149806" y="146138"/>
                  </a:lnTo>
                  <a:cubicBezTo>
                    <a:pt x="149799" y="148162"/>
                    <a:pt x="148162" y="149802"/>
                    <a:pt x="146139" y="149805"/>
                  </a:cubicBezTo>
                  <a:lnTo>
                    <a:pt x="16765" y="149805"/>
                  </a:lnTo>
                  <a:cubicBezTo>
                    <a:pt x="14742" y="149802"/>
                    <a:pt x="13098" y="148162"/>
                    <a:pt x="13098" y="146138"/>
                  </a:cubicBez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5" name="Freeform: Shape 384">
              <a:extLst>
                <a:ext uri="{FF2B5EF4-FFF2-40B4-BE49-F238E27FC236}">
                  <a16:creationId xmlns:a16="http://schemas.microsoft.com/office/drawing/2014/main" xmlns="" id="{4BDA12F7-AC36-5885-0383-A5944D843560}"/>
                </a:ext>
              </a:extLst>
            </p:cNvPr>
            <p:cNvSpPr/>
            <p:nvPr/>
          </p:nvSpPr>
          <p:spPr>
            <a:xfrm>
              <a:off x="6721811" y="1271592"/>
              <a:ext cx="58940" cy="98233"/>
            </a:xfrm>
            <a:custGeom>
              <a:avLst/>
              <a:gdLst>
                <a:gd name="connsiteX0" fmla="*/ 31513 w 58940"/>
                <a:gd name="connsiteY0" fmla="*/ 100596 h 98233"/>
                <a:gd name="connsiteX1" fmla="*/ 63033 w 58940"/>
                <a:gd name="connsiteY1" fmla="*/ 69080 h 98233"/>
                <a:gd name="connsiteX2" fmla="*/ 37158 w 58940"/>
                <a:gd name="connsiteY2" fmla="*/ 9580 h 98233"/>
                <a:gd name="connsiteX3" fmla="*/ 31513 w 58940"/>
                <a:gd name="connsiteY3" fmla="*/ 0 h 98233"/>
                <a:gd name="connsiteX4" fmla="*/ 25868 w 58940"/>
                <a:gd name="connsiteY4" fmla="*/ 9580 h 98233"/>
                <a:gd name="connsiteX5" fmla="*/ 0 w 58940"/>
                <a:gd name="connsiteY5" fmla="*/ 69080 h 98233"/>
                <a:gd name="connsiteX6" fmla="*/ 31513 w 58940"/>
                <a:gd name="connsiteY6" fmla="*/ 100596 h 98233"/>
                <a:gd name="connsiteX7" fmla="*/ 31513 w 58940"/>
                <a:gd name="connsiteY7" fmla="*/ 26170 h 98233"/>
                <a:gd name="connsiteX8" fmla="*/ 49935 w 58940"/>
                <a:gd name="connsiteY8" fmla="*/ 69080 h 98233"/>
                <a:gd name="connsiteX9" fmla="*/ 31513 w 58940"/>
                <a:gd name="connsiteY9" fmla="*/ 87498 h 98233"/>
                <a:gd name="connsiteX10" fmla="*/ 13098 w 58940"/>
                <a:gd name="connsiteY10" fmla="*/ 69080 h 98233"/>
                <a:gd name="connsiteX11" fmla="*/ 31513 w 58940"/>
                <a:gd name="connsiteY11" fmla="*/ 26170 h 9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40" h="98233">
                  <a:moveTo>
                    <a:pt x="31513" y="100596"/>
                  </a:moveTo>
                  <a:cubicBezTo>
                    <a:pt x="48914" y="100577"/>
                    <a:pt x="63014" y="86478"/>
                    <a:pt x="63033" y="69080"/>
                  </a:cubicBezTo>
                  <a:cubicBezTo>
                    <a:pt x="63033" y="54255"/>
                    <a:pt x="41481" y="16916"/>
                    <a:pt x="37158" y="9580"/>
                  </a:cubicBezTo>
                  <a:lnTo>
                    <a:pt x="31513" y="0"/>
                  </a:lnTo>
                  <a:lnTo>
                    <a:pt x="25868" y="9580"/>
                  </a:lnTo>
                  <a:cubicBezTo>
                    <a:pt x="21553" y="16916"/>
                    <a:pt x="0" y="54255"/>
                    <a:pt x="0" y="69080"/>
                  </a:cubicBezTo>
                  <a:cubicBezTo>
                    <a:pt x="13" y="86478"/>
                    <a:pt x="14113" y="100577"/>
                    <a:pt x="31513" y="100596"/>
                  </a:cubicBezTo>
                  <a:close/>
                  <a:moveTo>
                    <a:pt x="31513" y="26170"/>
                  </a:moveTo>
                  <a:cubicBezTo>
                    <a:pt x="40439" y="42443"/>
                    <a:pt x="49935" y="62285"/>
                    <a:pt x="49935" y="69080"/>
                  </a:cubicBezTo>
                  <a:cubicBezTo>
                    <a:pt x="49935" y="79252"/>
                    <a:pt x="41684" y="87498"/>
                    <a:pt x="31513" y="87498"/>
                  </a:cubicBezTo>
                  <a:cubicBezTo>
                    <a:pt x="21343" y="87498"/>
                    <a:pt x="13098" y="79252"/>
                    <a:pt x="13098" y="69080"/>
                  </a:cubicBezTo>
                  <a:cubicBezTo>
                    <a:pt x="13098" y="62285"/>
                    <a:pt x="22587" y="42443"/>
                    <a:pt x="31513" y="26170"/>
                  </a:cubicBez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31" name="Freeform: Shape 391">
            <a:extLst>
              <a:ext uri="{FF2B5EF4-FFF2-40B4-BE49-F238E27FC236}">
                <a16:creationId xmlns:a16="http://schemas.microsoft.com/office/drawing/2014/main" xmlns="" id="{B77E03E8-697A-74FE-447E-EFC574BD4801}"/>
              </a:ext>
            </a:extLst>
          </p:cNvPr>
          <p:cNvSpPr/>
          <p:nvPr/>
        </p:nvSpPr>
        <p:spPr>
          <a:xfrm>
            <a:off x="2642461" y="3521715"/>
            <a:ext cx="498163" cy="498173"/>
          </a:xfrm>
          <a:custGeom>
            <a:avLst/>
            <a:gdLst>
              <a:gd name="connsiteX0" fmla="*/ 2562331 w 2571518"/>
              <a:gd name="connsiteY0" fmla="*/ 367026 h 2571532"/>
              <a:gd name="connsiteX1" fmla="*/ 2443459 w 2571518"/>
              <a:gd name="connsiteY1" fmla="*/ 247678 h 2571532"/>
              <a:gd name="connsiteX2" fmla="*/ 2323539 w 2571518"/>
              <a:gd name="connsiteY2" fmla="*/ 128330 h 2571532"/>
              <a:gd name="connsiteX3" fmla="*/ 2204095 w 2571518"/>
              <a:gd name="connsiteY3" fmla="*/ 9077 h 2571532"/>
              <a:gd name="connsiteX4" fmla="*/ 2157899 w 2571518"/>
              <a:gd name="connsiteY4" fmla="*/ 9077 h 2571532"/>
              <a:gd name="connsiteX5" fmla="*/ 1905963 w 2571518"/>
              <a:gd name="connsiteY5" fmla="*/ 190814 h 2571532"/>
              <a:gd name="connsiteX6" fmla="*/ 1829191 w 2571518"/>
              <a:gd name="connsiteY6" fmla="*/ 218912 h 2571532"/>
              <a:gd name="connsiteX7" fmla="*/ 1804426 w 2571518"/>
              <a:gd name="connsiteY7" fmla="*/ 224627 h 2571532"/>
              <a:gd name="connsiteX8" fmla="*/ 1803188 w 2571518"/>
              <a:gd name="connsiteY8" fmla="*/ 224627 h 2571532"/>
              <a:gd name="connsiteX9" fmla="*/ 1802617 w 2571518"/>
              <a:gd name="connsiteY9" fmla="*/ 224627 h 2571532"/>
              <a:gd name="connsiteX10" fmla="*/ 1793092 w 2571518"/>
              <a:gd name="connsiteY10" fmla="*/ 225580 h 2571532"/>
              <a:gd name="connsiteX11" fmla="*/ 547984 w 2571518"/>
              <a:gd name="connsiteY11" fmla="*/ 1068923 h 2571532"/>
              <a:gd name="connsiteX12" fmla="*/ 279379 w 2571518"/>
              <a:gd name="connsiteY12" fmla="*/ 1604133 h 2571532"/>
              <a:gd name="connsiteX13" fmla="*/ 190415 w 2571518"/>
              <a:gd name="connsiteY13" fmla="*/ 1906837 h 2571532"/>
              <a:gd name="connsiteX14" fmla="*/ 9440 w 2571518"/>
              <a:gd name="connsiteY14" fmla="*/ 2157441 h 2571532"/>
              <a:gd name="connsiteX15" fmla="*/ 9440 w 2571518"/>
              <a:gd name="connsiteY15" fmla="*/ 2203637 h 2571532"/>
              <a:gd name="connsiteX16" fmla="*/ 128883 w 2571518"/>
              <a:gd name="connsiteY16" fmla="*/ 2322985 h 2571532"/>
              <a:gd name="connsiteX17" fmla="*/ 248136 w 2571518"/>
              <a:gd name="connsiteY17" fmla="*/ 2442238 h 2571532"/>
              <a:gd name="connsiteX18" fmla="*/ 367580 w 2571518"/>
              <a:gd name="connsiteY18" fmla="*/ 2561586 h 2571532"/>
              <a:gd name="connsiteX19" fmla="*/ 391488 w 2571518"/>
              <a:gd name="connsiteY19" fmla="*/ 2571111 h 2571532"/>
              <a:gd name="connsiteX20" fmla="*/ 413967 w 2571518"/>
              <a:gd name="connsiteY20" fmla="*/ 2561586 h 2571532"/>
              <a:gd name="connsiteX21" fmla="*/ 743341 w 2571518"/>
              <a:gd name="connsiteY21" fmla="*/ 2353751 h 2571532"/>
              <a:gd name="connsiteX22" fmla="*/ 958035 w 2571518"/>
              <a:gd name="connsiteY22" fmla="*/ 2294696 h 2571532"/>
              <a:gd name="connsiteX23" fmla="*/ 1165680 w 2571518"/>
              <a:gd name="connsiteY23" fmla="*/ 2214305 h 2571532"/>
              <a:gd name="connsiteX24" fmla="*/ 1895200 w 2571518"/>
              <a:gd name="connsiteY24" fmla="*/ 1668141 h 2571532"/>
              <a:gd name="connsiteX25" fmla="*/ 2280295 w 2571518"/>
              <a:gd name="connsiteY25" fmla="*/ 1012249 h 2571532"/>
              <a:gd name="connsiteX26" fmla="*/ 2343827 w 2571518"/>
              <a:gd name="connsiteY26" fmla="*/ 807367 h 2571532"/>
              <a:gd name="connsiteX27" fmla="*/ 2353352 w 2571518"/>
              <a:gd name="connsiteY27" fmla="*/ 754122 h 2571532"/>
              <a:gd name="connsiteX28" fmla="*/ 2353352 w 2571518"/>
              <a:gd name="connsiteY28" fmla="*/ 747264 h 2571532"/>
              <a:gd name="connsiteX29" fmla="*/ 2428028 w 2571518"/>
              <a:gd name="connsiteY29" fmla="*/ 574862 h 2571532"/>
              <a:gd name="connsiteX30" fmla="*/ 2562140 w 2571518"/>
              <a:gd name="connsiteY30" fmla="*/ 413413 h 2571532"/>
              <a:gd name="connsiteX31" fmla="*/ 2562140 w 2571518"/>
              <a:gd name="connsiteY31" fmla="*/ 367216 h 2571532"/>
              <a:gd name="connsiteX32" fmla="*/ 1561253 w 2571518"/>
              <a:gd name="connsiteY32" fmla="*/ 1560604 h 2571532"/>
              <a:gd name="connsiteX33" fmla="*/ 1265026 w 2571518"/>
              <a:gd name="connsiteY33" fmla="*/ 1773487 h 2571532"/>
              <a:gd name="connsiteX34" fmla="*/ 975370 w 2571518"/>
              <a:gd name="connsiteY34" fmla="*/ 1889121 h 2571532"/>
              <a:gd name="connsiteX35" fmla="*/ 609610 w 2571518"/>
              <a:gd name="connsiteY35" fmla="*/ 2096385 h 2571532"/>
              <a:gd name="connsiteX36" fmla="*/ 565128 w 2571518"/>
              <a:gd name="connsiteY36" fmla="*/ 2128294 h 2571532"/>
              <a:gd name="connsiteX37" fmla="*/ 711528 w 2571518"/>
              <a:gd name="connsiteY37" fmla="*/ 1907600 h 2571532"/>
              <a:gd name="connsiteX38" fmla="*/ 923650 w 2571518"/>
              <a:gd name="connsiteY38" fmla="*/ 1798348 h 2571532"/>
              <a:gd name="connsiteX39" fmla="*/ 939080 w 2571518"/>
              <a:gd name="connsiteY39" fmla="*/ 1791680 h 2571532"/>
              <a:gd name="connsiteX40" fmla="*/ 947557 w 2571518"/>
              <a:gd name="connsiteY40" fmla="*/ 1787966 h 2571532"/>
              <a:gd name="connsiteX41" fmla="*/ 1285981 w 2571518"/>
              <a:gd name="connsiteY41" fmla="*/ 1643091 h 2571532"/>
              <a:gd name="connsiteX42" fmla="*/ 1584970 w 2571518"/>
              <a:gd name="connsiteY42" fmla="*/ 1372390 h 2571532"/>
              <a:gd name="connsiteX43" fmla="*/ 1732513 w 2571518"/>
              <a:gd name="connsiteY43" fmla="*/ 1094355 h 2571532"/>
              <a:gd name="connsiteX44" fmla="*/ 1880722 w 2571518"/>
              <a:gd name="connsiteY44" fmla="*/ 756980 h 2571532"/>
              <a:gd name="connsiteX45" fmla="*/ 1905105 w 2571518"/>
              <a:gd name="connsiteY45" fmla="*/ 713736 h 2571532"/>
              <a:gd name="connsiteX46" fmla="*/ 2117227 w 2571518"/>
              <a:gd name="connsiteY46" fmla="*/ 574099 h 2571532"/>
              <a:gd name="connsiteX47" fmla="*/ 1932633 w 2571518"/>
              <a:gd name="connsiteY47" fmla="*/ 886234 h 2571532"/>
              <a:gd name="connsiteX48" fmla="*/ 1715368 w 2571518"/>
              <a:gd name="connsiteY48" fmla="*/ 1366484 h 2571532"/>
              <a:gd name="connsiteX49" fmla="*/ 1561253 w 2571518"/>
              <a:gd name="connsiteY49" fmla="*/ 1560508 h 2571532"/>
              <a:gd name="connsiteX50" fmla="*/ 2373545 w 2571518"/>
              <a:gd name="connsiteY50" fmla="*/ 271205 h 2571532"/>
              <a:gd name="connsiteX51" fmla="*/ 1983592 w 2571518"/>
              <a:gd name="connsiteY51" fmla="*/ 588197 h 2571532"/>
              <a:gd name="connsiteX52" fmla="*/ 2300584 w 2571518"/>
              <a:gd name="connsiteY52" fmla="*/ 197957 h 2571532"/>
              <a:gd name="connsiteX53" fmla="*/ 2373259 w 2571518"/>
              <a:gd name="connsiteY53" fmla="*/ 270728 h 2571532"/>
              <a:gd name="connsiteX54" fmla="*/ 1857862 w 2571518"/>
              <a:gd name="connsiteY54" fmla="*/ 666206 h 2571532"/>
              <a:gd name="connsiteX55" fmla="*/ 1632691 w 2571518"/>
              <a:gd name="connsiteY55" fmla="*/ 780030 h 2571532"/>
              <a:gd name="connsiteX56" fmla="*/ 1623166 w 2571518"/>
              <a:gd name="connsiteY56" fmla="*/ 784221 h 2571532"/>
              <a:gd name="connsiteX57" fmla="*/ 1423903 w 2571518"/>
              <a:gd name="connsiteY57" fmla="*/ 859088 h 2571532"/>
              <a:gd name="connsiteX58" fmla="*/ 1245023 w 2571518"/>
              <a:gd name="connsiteY58" fmla="*/ 953861 h 2571532"/>
              <a:gd name="connsiteX59" fmla="*/ 958702 w 2571518"/>
              <a:gd name="connsiteY59" fmla="*/ 1237897 h 2571532"/>
              <a:gd name="connsiteX60" fmla="*/ 824685 w 2571518"/>
              <a:gd name="connsiteY60" fmla="*/ 1519075 h 2571532"/>
              <a:gd name="connsiteX61" fmla="*/ 783537 w 2571518"/>
              <a:gd name="connsiteY61" fmla="*/ 1623850 h 2571532"/>
              <a:gd name="connsiteX62" fmla="*/ 779632 w 2571518"/>
              <a:gd name="connsiteY62" fmla="*/ 1632804 h 2571532"/>
              <a:gd name="connsiteX63" fmla="*/ 695716 w 2571518"/>
              <a:gd name="connsiteY63" fmla="*/ 1802920 h 2571532"/>
              <a:gd name="connsiteX64" fmla="*/ 663617 w 2571518"/>
              <a:gd name="connsiteY64" fmla="*/ 1860070 h 2571532"/>
              <a:gd name="connsiteX65" fmla="*/ 449495 w 2571518"/>
              <a:gd name="connsiteY65" fmla="*/ 2001230 h 2571532"/>
              <a:gd name="connsiteX66" fmla="*/ 697907 w 2571518"/>
              <a:gd name="connsiteY66" fmla="*/ 1559937 h 2571532"/>
              <a:gd name="connsiteX67" fmla="*/ 774107 w 2571518"/>
              <a:gd name="connsiteY67" fmla="*/ 1358007 h 2571532"/>
              <a:gd name="connsiteX68" fmla="*/ 1149773 w 2571518"/>
              <a:gd name="connsiteY68" fmla="*/ 893854 h 2571532"/>
              <a:gd name="connsiteX69" fmla="*/ 1433809 w 2571518"/>
              <a:gd name="connsiteY69" fmla="*/ 744121 h 2571532"/>
              <a:gd name="connsiteX70" fmla="*/ 1719559 w 2571518"/>
              <a:gd name="connsiteY70" fmla="*/ 622868 h 2571532"/>
              <a:gd name="connsiteX71" fmla="*/ 2001403 w 2571518"/>
              <a:gd name="connsiteY71" fmla="*/ 449227 h 2571532"/>
              <a:gd name="connsiteX72" fmla="*/ 1858528 w 2571518"/>
              <a:gd name="connsiteY72" fmla="*/ 665730 h 2571532"/>
              <a:gd name="connsiteX73" fmla="*/ 1745943 w 2571518"/>
              <a:gd name="connsiteY73" fmla="*/ 882138 h 2571532"/>
              <a:gd name="connsiteX74" fmla="*/ 1732893 w 2571518"/>
              <a:gd name="connsiteY74" fmla="*/ 912237 h 2571532"/>
              <a:gd name="connsiteX75" fmla="*/ 1176634 w 2571518"/>
              <a:gd name="connsiteY75" fmla="*/ 1467735 h 2571532"/>
              <a:gd name="connsiteX76" fmla="*/ 911838 w 2571518"/>
              <a:gd name="connsiteY76" fmla="*/ 1732721 h 2571532"/>
              <a:gd name="connsiteX77" fmla="*/ 771249 w 2571518"/>
              <a:gd name="connsiteY77" fmla="*/ 1800253 h 2571532"/>
              <a:gd name="connsiteX78" fmla="*/ 822875 w 2571518"/>
              <a:gd name="connsiteY78" fmla="*/ 1694906 h 2571532"/>
              <a:gd name="connsiteX79" fmla="*/ 838210 w 2571518"/>
              <a:gd name="connsiteY79" fmla="*/ 1659950 h 2571532"/>
              <a:gd name="connsiteX80" fmla="*/ 1394566 w 2571518"/>
              <a:gd name="connsiteY80" fmla="*/ 1103595 h 2571532"/>
              <a:gd name="connsiteX81" fmla="*/ 1659265 w 2571518"/>
              <a:gd name="connsiteY81" fmla="*/ 838704 h 2571532"/>
              <a:gd name="connsiteX82" fmla="*/ 1798711 w 2571518"/>
              <a:gd name="connsiteY82" fmla="*/ 772505 h 2571532"/>
              <a:gd name="connsiteX83" fmla="*/ 1745943 w 2571518"/>
              <a:gd name="connsiteY83" fmla="*/ 881662 h 2571532"/>
              <a:gd name="connsiteX84" fmla="*/ 1673648 w 2571518"/>
              <a:gd name="connsiteY84" fmla="*/ 1063780 h 2571532"/>
              <a:gd name="connsiteX85" fmla="*/ 1574683 w 2571518"/>
              <a:gd name="connsiteY85" fmla="*/ 1273330 h 2571532"/>
              <a:gd name="connsiteX86" fmla="*/ 1294077 w 2571518"/>
              <a:gd name="connsiteY86" fmla="*/ 1560985 h 2571532"/>
              <a:gd name="connsiteX87" fmla="*/ 1064334 w 2571518"/>
              <a:gd name="connsiteY87" fmla="*/ 1672809 h 2571532"/>
              <a:gd name="connsiteX88" fmla="*/ 1513723 w 2571518"/>
              <a:gd name="connsiteY88" fmla="*/ 1223419 h 2571532"/>
              <a:gd name="connsiteX89" fmla="*/ 1673743 w 2571518"/>
              <a:gd name="connsiteY89" fmla="*/ 1063589 h 2571532"/>
              <a:gd name="connsiteX90" fmla="*/ 896598 w 2571518"/>
              <a:gd name="connsiteY90" fmla="*/ 1509455 h 2571532"/>
              <a:gd name="connsiteX91" fmla="*/ 976609 w 2571518"/>
              <a:gd name="connsiteY91" fmla="*/ 1332195 h 2571532"/>
              <a:gd name="connsiteX92" fmla="*/ 1244928 w 2571518"/>
              <a:gd name="connsiteY92" fmla="*/ 1033205 h 2571532"/>
              <a:gd name="connsiteX93" fmla="*/ 1508866 w 2571518"/>
              <a:gd name="connsiteY93" fmla="*/ 897188 h 2571532"/>
              <a:gd name="connsiteX94" fmla="*/ 1057571 w 2571518"/>
              <a:gd name="connsiteY94" fmla="*/ 1348292 h 2571532"/>
              <a:gd name="connsiteX95" fmla="*/ 896598 w 2571518"/>
              <a:gd name="connsiteY95" fmla="*/ 1509455 h 2571532"/>
              <a:gd name="connsiteX96" fmla="*/ 271758 w 2571518"/>
              <a:gd name="connsiteY96" fmla="*/ 2372705 h 2571532"/>
              <a:gd name="connsiteX97" fmla="*/ 198511 w 2571518"/>
              <a:gd name="connsiteY97" fmla="*/ 2300030 h 2571532"/>
              <a:gd name="connsiteX98" fmla="*/ 584845 w 2571518"/>
              <a:gd name="connsiteY98" fmla="*/ 1986467 h 2571532"/>
              <a:gd name="connsiteX99" fmla="*/ 271758 w 2571518"/>
              <a:gd name="connsiteY99" fmla="*/ 2372705 h 2571532"/>
              <a:gd name="connsiteX100" fmla="*/ 1833859 w 2571518"/>
              <a:gd name="connsiteY100" fmla="*/ 257965 h 2571532"/>
              <a:gd name="connsiteX101" fmla="*/ 1833859 w 2571518"/>
              <a:gd name="connsiteY101" fmla="*/ 257203 h 2571532"/>
              <a:gd name="connsiteX102" fmla="*/ 1833859 w 2571518"/>
              <a:gd name="connsiteY102" fmla="*/ 257203 h 2571532"/>
              <a:gd name="connsiteX103" fmla="*/ 1833859 w 2571518"/>
              <a:gd name="connsiteY103" fmla="*/ 257965 h 2571532"/>
              <a:gd name="connsiteX104" fmla="*/ 1803474 w 2571518"/>
              <a:gd name="connsiteY104" fmla="*/ 224913 h 2571532"/>
              <a:gd name="connsiteX105" fmla="*/ 1803474 w 2571518"/>
              <a:gd name="connsiteY105" fmla="*/ 224913 h 2571532"/>
              <a:gd name="connsiteX106" fmla="*/ 270711 w 2571518"/>
              <a:gd name="connsiteY106" fmla="*/ 1877786 h 2571532"/>
              <a:gd name="connsiteX107" fmla="*/ 323765 w 2571518"/>
              <a:gd name="connsiteY107" fmla="*/ 1681000 h 2571532"/>
              <a:gd name="connsiteX108" fmla="*/ 388249 w 2571518"/>
              <a:gd name="connsiteY108" fmla="*/ 1497739 h 2571532"/>
              <a:gd name="connsiteX109" fmla="*/ 1805284 w 2571518"/>
              <a:gd name="connsiteY109" fmla="*/ 290255 h 2571532"/>
              <a:gd name="connsiteX110" fmla="*/ 1924251 w 2571518"/>
              <a:gd name="connsiteY110" fmla="*/ 253964 h 2571532"/>
              <a:gd name="connsiteX111" fmla="*/ 2181426 w 2571518"/>
              <a:gd name="connsiteY111" fmla="*/ 77847 h 2571532"/>
              <a:gd name="connsiteX112" fmla="*/ 2254768 w 2571518"/>
              <a:gd name="connsiteY112" fmla="*/ 151094 h 2571532"/>
              <a:gd name="connsiteX113" fmla="*/ 1535345 w 2571518"/>
              <a:gd name="connsiteY113" fmla="*/ 636869 h 2571532"/>
              <a:gd name="connsiteX114" fmla="*/ 1356370 w 2571518"/>
              <a:gd name="connsiteY114" fmla="*/ 703544 h 2571532"/>
              <a:gd name="connsiteX115" fmla="*/ 1176634 w 2571518"/>
              <a:gd name="connsiteY115" fmla="*/ 796604 h 2571532"/>
              <a:gd name="connsiteX116" fmla="*/ 877548 w 2571518"/>
              <a:gd name="connsiteY116" fmla="*/ 1064447 h 2571532"/>
              <a:gd name="connsiteX117" fmla="*/ 711433 w 2571518"/>
              <a:gd name="connsiteY117" fmla="*/ 1339719 h 2571532"/>
              <a:gd name="connsiteX118" fmla="*/ 651901 w 2571518"/>
              <a:gd name="connsiteY118" fmla="*/ 1499644 h 2571532"/>
              <a:gd name="connsiteX119" fmla="*/ 576559 w 2571518"/>
              <a:gd name="connsiteY119" fmla="*/ 1669570 h 2571532"/>
              <a:gd name="connsiteX120" fmla="*/ 151934 w 2571518"/>
              <a:gd name="connsiteY120" fmla="*/ 2253452 h 2571532"/>
              <a:gd name="connsiteX121" fmla="*/ 78782 w 2571518"/>
              <a:gd name="connsiteY121" fmla="*/ 2180205 h 2571532"/>
              <a:gd name="connsiteX122" fmla="*/ 270711 w 2571518"/>
              <a:gd name="connsiteY122" fmla="*/ 1877786 h 2571532"/>
              <a:gd name="connsiteX123" fmla="*/ 2371735 w 2571518"/>
              <a:gd name="connsiteY123" fmla="*/ 541715 h 2571532"/>
              <a:gd name="connsiteX124" fmla="*/ 2287153 w 2571518"/>
              <a:gd name="connsiteY124" fmla="*/ 741740 h 2571532"/>
              <a:gd name="connsiteX125" fmla="*/ 2282486 w 2571518"/>
              <a:gd name="connsiteY125" fmla="*/ 760790 h 2571532"/>
              <a:gd name="connsiteX126" fmla="*/ 2283153 w 2571518"/>
              <a:gd name="connsiteY126" fmla="*/ 778982 h 2571532"/>
              <a:gd name="connsiteX127" fmla="*/ 2265722 w 2571518"/>
              <a:gd name="connsiteY127" fmla="*/ 848324 h 2571532"/>
              <a:gd name="connsiteX128" fmla="*/ 2176663 w 2571518"/>
              <a:gd name="connsiteY128" fmla="*/ 1095022 h 2571532"/>
              <a:gd name="connsiteX129" fmla="*/ 1706890 w 2571518"/>
              <a:gd name="connsiteY129" fmla="*/ 1772535 h 2571532"/>
              <a:gd name="connsiteX130" fmla="*/ 1024710 w 2571518"/>
              <a:gd name="connsiteY130" fmla="*/ 2202303 h 2571532"/>
              <a:gd name="connsiteX131" fmla="*/ 838687 w 2571518"/>
              <a:gd name="connsiteY131" fmla="*/ 2262597 h 2571532"/>
              <a:gd name="connsiteX132" fmla="*/ 652759 w 2571518"/>
              <a:gd name="connsiteY132" fmla="*/ 2315555 h 2571532"/>
              <a:gd name="connsiteX133" fmla="*/ 390821 w 2571518"/>
              <a:gd name="connsiteY133" fmla="*/ 2492816 h 2571532"/>
              <a:gd name="connsiteX134" fmla="*/ 317478 w 2571518"/>
              <a:gd name="connsiteY134" fmla="*/ 2419473 h 2571532"/>
              <a:gd name="connsiteX135" fmla="*/ 516075 w 2571518"/>
              <a:gd name="connsiteY135" fmla="*/ 2245642 h 2571532"/>
              <a:gd name="connsiteX136" fmla="*/ 866880 w 2571518"/>
              <a:gd name="connsiteY136" fmla="*/ 2011518 h 2571532"/>
              <a:gd name="connsiteX137" fmla="*/ 1463908 w 2571518"/>
              <a:gd name="connsiteY137" fmla="*/ 1731006 h 2571532"/>
              <a:gd name="connsiteX138" fmla="*/ 1606783 w 2571518"/>
              <a:gd name="connsiteY138" fmla="*/ 1607181 h 2571532"/>
              <a:gd name="connsiteX139" fmla="*/ 1784424 w 2571518"/>
              <a:gd name="connsiteY139" fmla="*/ 1377628 h 2571532"/>
              <a:gd name="connsiteX140" fmla="*/ 1894152 w 2571518"/>
              <a:gd name="connsiteY140" fmla="*/ 1143504 h 2571532"/>
              <a:gd name="connsiteX141" fmla="*/ 2001213 w 2571518"/>
              <a:gd name="connsiteY141" fmla="*/ 892901 h 2571532"/>
              <a:gd name="connsiteX142" fmla="*/ 2178949 w 2571518"/>
              <a:gd name="connsiteY142" fmla="*/ 597626 h 2571532"/>
              <a:gd name="connsiteX143" fmla="*/ 2419360 w 2571518"/>
              <a:gd name="connsiteY143" fmla="*/ 317877 h 2571532"/>
              <a:gd name="connsiteX144" fmla="*/ 2492608 w 2571518"/>
              <a:gd name="connsiteY144" fmla="*/ 391029 h 2571532"/>
              <a:gd name="connsiteX145" fmla="*/ 2370973 w 2571518"/>
              <a:gd name="connsiteY145" fmla="*/ 542096 h 257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571518" h="2571532">
                <a:moveTo>
                  <a:pt x="2562331" y="367026"/>
                </a:moveTo>
                <a:lnTo>
                  <a:pt x="2443459" y="247678"/>
                </a:lnTo>
                <a:lnTo>
                  <a:pt x="2323539" y="128330"/>
                </a:lnTo>
                <a:lnTo>
                  <a:pt x="2204095" y="9077"/>
                </a:lnTo>
                <a:cubicBezTo>
                  <a:pt x="2191275" y="-3525"/>
                  <a:pt x="2170720" y="-3525"/>
                  <a:pt x="2157899" y="9077"/>
                </a:cubicBezTo>
                <a:cubicBezTo>
                  <a:pt x="2083795" y="82514"/>
                  <a:pt x="2000832" y="146427"/>
                  <a:pt x="1905963" y="190814"/>
                </a:cubicBezTo>
                <a:cubicBezTo>
                  <a:pt x="1881179" y="202263"/>
                  <a:pt x="1855509" y="211654"/>
                  <a:pt x="1829191" y="218912"/>
                </a:cubicBezTo>
                <a:cubicBezTo>
                  <a:pt x="1821000" y="221103"/>
                  <a:pt x="1812618" y="223008"/>
                  <a:pt x="1804426" y="224627"/>
                </a:cubicBezTo>
                <a:lnTo>
                  <a:pt x="1803188" y="224627"/>
                </a:lnTo>
                <a:lnTo>
                  <a:pt x="1802617" y="224627"/>
                </a:lnTo>
                <a:cubicBezTo>
                  <a:pt x="1799416" y="224523"/>
                  <a:pt x="1796206" y="224837"/>
                  <a:pt x="1793092" y="225580"/>
                </a:cubicBezTo>
                <a:cubicBezTo>
                  <a:pt x="1288638" y="344395"/>
                  <a:pt x="845482" y="644556"/>
                  <a:pt x="547984" y="1068923"/>
                </a:cubicBezTo>
                <a:cubicBezTo>
                  <a:pt x="433208" y="1233496"/>
                  <a:pt x="342744" y="1413757"/>
                  <a:pt x="279379" y="1604133"/>
                </a:cubicBezTo>
                <a:cubicBezTo>
                  <a:pt x="246041" y="1703765"/>
                  <a:pt x="229848" y="1809492"/>
                  <a:pt x="190415" y="1906837"/>
                </a:cubicBezTo>
                <a:cubicBezTo>
                  <a:pt x="150981" y="2004183"/>
                  <a:pt x="82497" y="2084193"/>
                  <a:pt x="9440" y="2157441"/>
                </a:cubicBezTo>
                <a:cubicBezTo>
                  <a:pt x="-3107" y="2170280"/>
                  <a:pt x="-3107" y="2190797"/>
                  <a:pt x="9440" y="2203637"/>
                </a:cubicBezTo>
                <a:lnTo>
                  <a:pt x="128883" y="2322985"/>
                </a:lnTo>
                <a:lnTo>
                  <a:pt x="248136" y="2442238"/>
                </a:lnTo>
                <a:lnTo>
                  <a:pt x="367580" y="2561586"/>
                </a:lnTo>
                <a:cubicBezTo>
                  <a:pt x="373760" y="2568120"/>
                  <a:pt x="382506" y="2571607"/>
                  <a:pt x="391488" y="2571111"/>
                </a:cubicBezTo>
                <a:cubicBezTo>
                  <a:pt x="399980" y="2571206"/>
                  <a:pt x="408128" y="2567758"/>
                  <a:pt x="413967" y="2561586"/>
                </a:cubicBezTo>
                <a:cubicBezTo>
                  <a:pt x="509217" y="2466336"/>
                  <a:pt x="612563" y="2391089"/>
                  <a:pt x="743341" y="2353751"/>
                </a:cubicBezTo>
                <a:cubicBezTo>
                  <a:pt x="814874" y="2333367"/>
                  <a:pt x="887169" y="2317841"/>
                  <a:pt x="958035" y="2294696"/>
                </a:cubicBezTo>
                <a:cubicBezTo>
                  <a:pt x="1028606" y="2271540"/>
                  <a:pt x="1097916" y="2244709"/>
                  <a:pt x="1165680" y="2214305"/>
                </a:cubicBezTo>
                <a:cubicBezTo>
                  <a:pt x="1446239" y="2088413"/>
                  <a:pt x="1695384" y="1901885"/>
                  <a:pt x="1895200" y="1668141"/>
                </a:cubicBezTo>
                <a:cubicBezTo>
                  <a:pt x="2060573" y="1473460"/>
                  <a:pt x="2190875" y="1251527"/>
                  <a:pt x="2280295" y="1012249"/>
                </a:cubicBezTo>
                <a:cubicBezTo>
                  <a:pt x="2305965" y="945432"/>
                  <a:pt x="2327187" y="876985"/>
                  <a:pt x="2343827" y="807367"/>
                </a:cubicBezTo>
                <a:cubicBezTo>
                  <a:pt x="2348028" y="789822"/>
                  <a:pt x="2351209" y="772039"/>
                  <a:pt x="2353352" y="754122"/>
                </a:cubicBezTo>
                <a:cubicBezTo>
                  <a:pt x="2353638" y="751846"/>
                  <a:pt x="2353638" y="749541"/>
                  <a:pt x="2353352" y="747264"/>
                </a:cubicBezTo>
                <a:cubicBezTo>
                  <a:pt x="2370011" y="686571"/>
                  <a:pt x="2395148" y="628526"/>
                  <a:pt x="2428028" y="574862"/>
                </a:cubicBezTo>
                <a:cubicBezTo>
                  <a:pt x="2465080" y="515140"/>
                  <a:pt x="2512801" y="463133"/>
                  <a:pt x="2562140" y="413413"/>
                </a:cubicBezTo>
                <a:cubicBezTo>
                  <a:pt x="2574684" y="400573"/>
                  <a:pt x="2574684" y="380056"/>
                  <a:pt x="2562140" y="367216"/>
                </a:cubicBezTo>
                <a:close/>
                <a:moveTo>
                  <a:pt x="1561253" y="1560604"/>
                </a:moveTo>
                <a:cubicBezTo>
                  <a:pt x="1475366" y="1647939"/>
                  <a:pt x="1375182" y="1719938"/>
                  <a:pt x="1265026" y="1773487"/>
                </a:cubicBezTo>
                <a:cubicBezTo>
                  <a:pt x="1171204" y="1818255"/>
                  <a:pt x="1071287" y="1849116"/>
                  <a:pt x="975370" y="1889121"/>
                </a:cubicBezTo>
                <a:cubicBezTo>
                  <a:pt x="845670" y="1943480"/>
                  <a:pt x="722890" y="2013051"/>
                  <a:pt x="609610" y="2096385"/>
                </a:cubicBezTo>
                <a:cubicBezTo>
                  <a:pt x="594846" y="2107053"/>
                  <a:pt x="580083" y="2117721"/>
                  <a:pt x="565128" y="2128294"/>
                </a:cubicBezTo>
                <a:cubicBezTo>
                  <a:pt x="617737" y="2057323"/>
                  <a:pt x="666603" y="1983666"/>
                  <a:pt x="711528" y="1907600"/>
                </a:cubicBezTo>
                <a:cubicBezTo>
                  <a:pt x="780326" y="1867585"/>
                  <a:pt x="851125" y="1831123"/>
                  <a:pt x="923650" y="1798348"/>
                </a:cubicBezTo>
                <a:cubicBezTo>
                  <a:pt x="928793" y="1795967"/>
                  <a:pt x="933936" y="1793871"/>
                  <a:pt x="939080" y="1791680"/>
                </a:cubicBezTo>
                <a:cubicBezTo>
                  <a:pt x="942094" y="1790928"/>
                  <a:pt x="944960" y="1789671"/>
                  <a:pt x="947557" y="1787966"/>
                </a:cubicBezTo>
                <a:cubicBezTo>
                  <a:pt x="1061000" y="1739769"/>
                  <a:pt x="1179301" y="1706718"/>
                  <a:pt x="1285981" y="1643091"/>
                </a:cubicBezTo>
                <a:cubicBezTo>
                  <a:pt x="1402081" y="1572862"/>
                  <a:pt x="1503589" y="1480956"/>
                  <a:pt x="1584970" y="1372390"/>
                </a:cubicBezTo>
                <a:cubicBezTo>
                  <a:pt x="1648521" y="1288084"/>
                  <a:pt x="1698318" y="1194244"/>
                  <a:pt x="1732513" y="1094355"/>
                </a:cubicBezTo>
                <a:cubicBezTo>
                  <a:pt x="1772451" y="977969"/>
                  <a:pt x="1822028" y="865126"/>
                  <a:pt x="1880722" y="756980"/>
                </a:cubicBezTo>
                <a:cubicBezTo>
                  <a:pt x="1888627" y="742406"/>
                  <a:pt x="1896819" y="728405"/>
                  <a:pt x="1905105" y="713736"/>
                </a:cubicBezTo>
                <a:cubicBezTo>
                  <a:pt x="1978153" y="670855"/>
                  <a:pt x="2048952" y="624249"/>
                  <a:pt x="2117227" y="574099"/>
                </a:cubicBezTo>
                <a:cubicBezTo>
                  <a:pt x="2046342" y="672321"/>
                  <a:pt x="1984554" y="776801"/>
                  <a:pt x="1932633" y="886234"/>
                </a:cubicBezTo>
                <a:cubicBezTo>
                  <a:pt x="1858052" y="1045301"/>
                  <a:pt x="1807189" y="1215799"/>
                  <a:pt x="1715368" y="1366484"/>
                </a:cubicBezTo>
                <a:cubicBezTo>
                  <a:pt x="1671886" y="1437055"/>
                  <a:pt x="1620156" y="1502187"/>
                  <a:pt x="1561253" y="1560508"/>
                </a:cubicBezTo>
                <a:close/>
                <a:moveTo>
                  <a:pt x="2373545" y="271205"/>
                </a:moveTo>
                <a:cubicBezTo>
                  <a:pt x="2253673" y="388733"/>
                  <a:pt x="2123123" y="494852"/>
                  <a:pt x="1983592" y="588197"/>
                </a:cubicBezTo>
                <a:cubicBezTo>
                  <a:pt x="2076870" y="448522"/>
                  <a:pt x="2182997" y="317877"/>
                  <a:pt x="2300584" y="197957"/>
                </a:cubicBezTo>
                <a:lnTo>
                  <a:pt x="2373259" y="270728"/>
                </a:lnTo>
                <a:close/>
                <a:moveTo>
                  <a:pt x="1857862" y="666206"/>
                </a:moveTo>
                <a:cubicBezTo>
                  <a:pt x="1785024" y="708392"/>
                  <a:pt x="1709853" y="746397"/>
                  <a:pt x="1632691" y="780030"/>
                </a:cubicBezTo>
                <a:cubicBezTo>
                  <a:pt x="1629281" y="780821"/>
                  <a:pt x="1626052" y="782240"/>
                  <a:pt x="1623166" y="784221"/>
                </a:cubicBezTo>
                <a:cubicBezTo>
                  <a:pt x="1557824" y="812224"/>
                  <a:pt x="1489816" y="832418"/>
                  <a:pt x="1423903" y="859088"/>
                </a:cubicBezTo>
                <a:cubicBezTo>
                  <a:pt x="1361276" y="884653"/>
                  <a:pt x="1301354" y="916400"/>
                  <a:pt x="1245023" y="953861"/>
                </a:cubicBezTo>
                <a:cubicBezTo>
                  <a:pt x="1132315" y="1029385"/>
                  <a:pt x="1035123" y="1125797"/>
                  <a:pt x="958702" y="1237897"/>
                </a:cubicBezTo>
                <a:cubicBezTo>
                  <a:pt x="898789" y="1325051"/>
                  <a:pt x="859832" y="1420015"/>
                  <a:pt x="824685" y="1519075"/>
                </a:cubicBezTo>
                <a:cubicBezTo>
                  <a:pt x="812112" y="1554508"/>
                  <a:pt x="798205" y="1589274"/>
                  <a:pt x="783537" y="1623850"/>
                </a:cubicBezTo>
                <a:cubicBezTo>
                  <a:pt x="781745" y="1626593"/>
                  <a:pt x="780426" y="1629622"/>
                  <a:pt x="779632" y="1632804"/>
                </a:cubicBezTo>
                <a:cubicBezTo>
                  <a:pt x="754295" y="1690430"/>
                  <a:pt x="726006" y="1747580"/>
                  <a:pt x="695716" y="1802920"/>
                </a:cubicBezTo>
                <a:cubicBezTo>
                  <a:pt x="685429" y="1821970"/>
                  <a:pt x="674571" y="1841020"/>
                  <a:pt x="663617" y="1860070"/>
                </a:cubicBezTo>
                <a:cubicBezTo>
                  <a:pt x="589957" y="1903504"/>
                  <a:pt x="518583" y="1950557"/>
                  <a:pt x="449495" y="2001230"/>
                </a:cubicBezTo>
                <a:cubicBezTo>
                  <a:pt x="549085" y="1864232"/>
                  <a:pt x="632445" y="1716147"/>
                  <a:pt x="697907" y="1559937"/>
                </a:cubicBezTo>
                <a:cubicBezTo>
                  <a:pt x="725434" y="1493262"/>
                  <a:pt x="745532" y="1423920"/>
                  <a:pt x="774107" y="1358007"/>
                </a:cubicBezTo>
                <a:cubicBezTo>
                  <a:pt x="856293" y="1172917"/>
                  <a:pt x="985881" y="1012812"/>
                  <a:pt x="1149773" y="893854"/>
                </a:cubicBezTo>
                <a:cubicBezTo>
                  <a:pt x="1236708" y="830455"/>
                  <a:pt x="1332386" y="780021"/>
                  <a:pt x="1433809" y="744121"/>
                </a:cubicBezTo>
                <a:cubicBezTo>
                  <a:pt x="1531745" y="710355"/>
                  <a:pt x="1627223" y="669845"/>
                  <a:pt x="1719559" y="622868"/>
                </a:cubicBezTo>
                <a:cubicBezTo>
                  <a:pt x="1817590" y="571880"/>
                  <a:pt x="1911783" y="513854"/>
                  <a:pt x="2001403" y="449227"/>
                </a:cubicBezTo>
                <a:cubicBezTo>
                  <a:pt x="1950092" y="518893"/>
                  <a:pt x="1902410" y="591159"/>
                  <a:pt x="1858528" y="665730"/>
                </a:cubicBezTo>
                <a:close/>
                <a:moveTo>
                  <a:pt x="1745943" y="882138"/>
                </a:moveTo>
                <a:cubicBezTo>
                  <a:pt x="1741466" y="892235"/>
                  <a:pt x="1737085" y="902141"/>
                  <a:pt x="1732893" y="912237"/>
                </a:cubicBezTo>
                <a:lnTo>
                  <a:pt x="1176634" y="1467735"/>
                </a:lnTo>
                <a:lnTo>
                  <a:pt x="911838" y="1732721"/>
                </a:lnTo>
                <a:cubicBezTo>
                  <a:pt x="864214" y="1753552"/>
                  <a:pt x="817350" y="1776059"/>
                  <a:pt x="771249" y="1800253"/>
                </a:cubicBezTo>
                <a:cubicBezTo>
                  <a:pt x="789347" y="1765515"/>
                  <a:pt x="806556" y="1730406"/>
                  <a:pt x="822875" y="1694906"/>
                </a:cubicBezTo>
                <a:cubicBezTo>
                  <a:pt x="828304" y="1683381"/>
                  <a:pt x="833257" y="1671666"/>
                  <a:pt x="838210" y="1659950"/>
                </a:cubicBezTo>
                <a:cubicBezTo>
                  <a:pt x="1023567" y="1474527"/>
                  <a:pt x="1209019" y="1289075"/>
                  <a:pt x="1394566" y="1103595"/>
                </a:cubicBezTo>
                <a:cubicBezTo>
                  <a:pt x="1482891" y="1015326"/>
                  <a:pt x="1571131" y="927029"/>
                  <a:pt x="1659265" y="838704"/>
                </a:cubicBezTo>
                <a:cubicBezTo>
                  <a:pt x="1706509" y="818321"/>
                  <a:pt x="1752991" y="796251"/>
                  <a:pt x="1798711" y="772505"/>
                </a:cubicBezTo>
                <a:cubicBezTo>
                  <a:pt x="1779661" y="808605"/>
                  <a:pt x="1762421" y="844895"/>
                  <a:pt x="1745943" y="881662"/>
                </a:cubicBezTo>
                <a:close/>
                <a:moveTo>
                  <a:pt x="1673648" y="1063780"/>
                </a:moveTo>
                <a:cubicBezTo>
                  <a:pt x="1646026" y="1135884"/>
                  <a:pt x="1616498" y="1206655"/>
                  <a:pt x="1574683" y="1273330"/>
                </a:cubicBezTo>
                <a:cubicBezTo>
                  <a:pt x="1502046" y="1387582"/>
                  <a:pt x="1406491" y="1485537"/>
                  <a:pt x="1294077" y="1560985"/>
                </a:cubicBezTo>
                <a:cubicBezTo>
                  <a:pt x="1221496" y="1609943"/>
                  <a:pt x="1144534" y="1642424"/>
                  <a:pt x="1064334" y="1672809"/>
                </a:cubicBezTo>
                <a:lnTo>
                  <a:pt x="1513723" y="1223419"/>
                </a:lnTo>
                <a:cubicBezTo>
                  <a:pt x="1567063" y="1170203"/>
                  <a:pt x="1620403" y="1116929"/>
                  <a:pt x="1673743" y="1063589"/>
                </a:cubicBezTo>
                <a:close/>
                <a:moveTo>
                  <a:pt x="896598" y="1509455"/>
                </a:moveTo>
                <a:cubicBezTo>
                  <a:pt x="918473" y="1448314"/>
                  <a:pt x="945229" y="1389039"/>
                  <a:pt x="976609" y="1332195"/>
                </a:cubicBezTo>
                <a:cubicBezTo>
                  <a:pt x="1044425" y="1215056"/>
                  <a:pt x="1135787" y="1113253"/>
                  <a:pt x="1244928" y="1033205"/>
                </a:cubicBezTo>
                <a:cubicBezTo>
                  <a:pt x="1325824" y="975274"/>
                  <a:pt x="1414739" y="929449"/>
                  <a:pt x="1508866" y="897188"/>
                </a:cubicBezTo>
                <a:lnTo>
                  <a:pt x="1057571" y="1348292"/>
                </a:lnTo>
                <a:cubicBezTo>
                  <a:pt x="1003596" y="1401946"/>
                  <a:pt x="949938" y="1455667"/>
                  <a:pt x="896598" y="1509455"/>
                </a:cubicBezTo>
                <a:close/>
                <a:moveTo>
                  <a:pt x="271758" y="2372705"/>
                </a:moveTo>
                <a:lnTo>
                  <a:pt x="198511" y="2300030"/>
                </a:lnTo>
                <a:cubicBezTo>
                  <a:pt x="317349" y="2183825"/>
                  <a:pt x="446677" y="2078859"/>
                  <a:pt x="584845" y="1986467"/>
                </a:cubicBezTo>
                <a:cubicBezTo>
                  <a:pt x="492719" y="2124665"/>
                  <a:pt x="387903" y="2253976"/>
                  <a:pt x="271758" y="2372705"/>
                </a:cubicBezTo>
                <a:close/>
                <a:moveTo>
                  <a:pt x="1833859" y="257965"/>
                </a:moveTo>
                <a:cubicBezTo>
                  <a:pt x="1833820" y="257708"/>
                  <a:pt x="1833820" y="257460"/>
                  <a:pt x="1833859" y="257203"/>
                </a:cubicBezTo>
                <a:lnTo>
                  <a:pt x="1833859" y="257203"/>
                </a:lnTo>
                <a:cubicBezTo>
                  <a:pt x="1833992" y="257441"/>
                  <a:pt x="1833992" y="257727"/>
                  <a:pt x="1833859" y="257965"/>
                </a:cubicBezTo>
                <a:close/>
                <a:moveTo>
                  <a:pt x="1803474" y="224913"/>
                </a:moveTo>
                <a:lnTo>
                  <a:pt x="1803474" y="224913"/>
                </a:lnTo>
                <a:close/>
                <a:moveTo>
                  <a:pt x="270711" y="1877786"/>
                </a:moveTo>
                <a:cubicBezTo>
                  <a:pt x="292428" y="1813492"/>
                  <a:pt x="304429" y="1746056"/>
                  <a:pt x="323765" y="1681000"/>
                </a:cubicBezTo>
                <a:cubicBezTo>
                  <a:pt x="342243" y="1618801"/>
                  <a:pt x="364056" y="1557746"/>
                  <a:pt x="388249" y="1497739"/>
                </a:cubicBezTo>
                <a:cubicBezTo>
                  <a:pt x="637142" y="889491"/>
                  <a:pt x="1165247" y="439483"/>
                  <a:pt x="1805284" y="290255"/>
                </a:cubicBezTo>
                <a:cubicBezTo>
                  <a:pt x="1844336" y="291683"/>
                  <a:pt x="1891866" y="267776"/>
                  <a:pt x="1924251" y="253964"/>
                </a:cubicBezTo>
                <a:cubicBezTo>
                  <a:pt x="2020168" y="213197"/>
                  <a:pt x="2105226" y="149189"/>
                  <a:pt x="2181426" y="77847"/>
                </a:cubicBezTo>
                <a:lnTo>
                  <a:pt x="2254768" y="151094"/>
                </a:lnTo>
                <a:cubicBezTo>
                  <a:pt x="2046933" y="353405"/>
                  <a:pt x="1804045" y="526284"/>
                  <a:pt x="1535345" y="636869"/>
                </a:cubicBezTo>
                <a:cubicBezTo>
                  <a:pt x="1476385" y="661158"/>
                  <a:pt x="1415330" y="679446"/>
                  <a:pt x="1356370" y="703544"/>
                </a:cubicBezTo>
                <a:cubicBezTo>
                  <a:pt x="1293886" y="729328"/>
                  <a:pt x="1233752" y="760466"/>
                  <a:pt x="1176634" y="796604"/>
                </a:cubicBezTo>
                <a:cubicBezTo>
                  <a:pt x="1062833" y="868755"/>
                  <a:pt x="961770" y="959262"/>
                  <a:pt x="877548" y="1064447"/>
                </a:cubicBezTo>
                <a:cubicBezTo>
                  <a:pt x="809923" y="1148228"/>
                  <a:pt x="754037" y="1240840"/>
                  <a:pt x="711433" y="1339719"/>
                </a:cubicBezTo>
                <a:cubicBezTo>
                  <a:pt x="688858" y="1392011"/>
                  <a:pt x="672094" y="1446399"/>
                  <a:pt x="651901" y="1499644"/>
                </a:cubicBezTo>
                <a:cubicBezTo>
                  <a:pt x="629705" y="1557537"/>
                  <a:pt x="604558" y="1614249"/>
                  <a:pt x="576559" y="1669570"/>
                </a:cubicBezTo>
                <a:cubicBezTo>
                  <a:pt x="467783" y="1885406"/>
                  <a:pt x="320336" y="2080955"/>
                  <a:pt x="151934" y="2253452"/>
                </a:cubicBezTo>
                <a:lnTo>
                  <a:pt x="78782" y="2180205"/>
                </a:lnTo>
                <a:cubicBezTo>
                  <a:pt x="162602" y="2091909"/>
                  <a:pt x="231182" y="1994944"/>
                  <a:pt x="270711" y="1877786"/>
                </a:cubicBezTo>
                <a:close/>
                <a:moveTo>
                  <a:pt x="2371735" y="541715"/>
                </a:moveTo>
                <a:cubicBezTo>
                  <a:pt x="2333350" y="603608"/>
                  <a:pt x="2304813" y="671083"/>
                  <a:pt x="2287153" y="741740"/>
                </a:cubicBezTo>
                <a:cubicBezTo>
                  <a:pt x="2285058" y="748121"/>
                  <a:pt x="2283820" y="754884"/>
                  <a:pt x="2282486" y="760790"/>
                </a:cubicBezTo>
                <a:cubicBezTo>
                  <a:pt x="2280962" y="766790"/>
                  <a:pt x="2281191" y="773105"/>
                  <a:pt x="2283153" y="778982"/>
                </a:cubicBezTo>
                <a:cubicBezTo>
                  <a:pt x="2278105" y="802223"/>
                  <a:pt x="2272104" y="825369"/>
                  <a:pt x="2265722" y="848324"/>
                </a:cubicBezTo>
                <a:cubicBezTo>
                  <a:pt x="2241795" y="932525"/>
                  <a:pt x="2212039" y="1014955"/>
                  <a:pt x="2176663" y="1095022"/>
                </a:cubicBezTo>
                <a:cubicBezTo>
                  <a:pt x="2066040" y="1349492"/>
                  <a:pt x="1906420" y="1579711"/>
                  <a:pt x="1706890" y="1772535"/>
                </a:cubicBezTo>
                <a:cubicBezTo>
                  <a:pt x="1510637" y="1960121"/>
                  <a:pt x="1278637" y="2106282"/>
                  <a:pt x="1024710" y="2202303"/>
                </a:cubicBezTo>
                <a:cubicBezTo>
                  <a:pt x="963750" y="2225544"/>
                  <a:pt x="901552" y="2245261"/>
                  <a:pt x="838687" y="2262597"/>
                </a:cubicBezTo>
                <a:cubicBezTo>
                  <a:pt x="775821" y="2279932"/>
                  <a:pt x="713433" y="2291838"/>
                  <a:pt x="652759" y="2315555"/>
                </a:cubicBezTo>
                <a:cubicBezTo>
                  <a:pt x="552460" y="2355084"/>
                  <a:pt x="467878" y="2419283"/>
                  <a:pt x="390821" y="2492816"/>
                </a:cubicBezTo>
                <a:lnTo>
                  <a:pt x="317478" y="2419473"/>
                </a:lnTo>
                <a:cubicBezTo>
                  <a:pt x="379022" y="2356418"/>
                  <a:pt x="445425" y="2298296"/>
                  <a:pt x="516075" y="2245642"/>
                </a:cubicBezTo>
                <a:cubicBezTo>
                  <a:pt x="630375" y="2163155"/>
                  <a:pt x="741627" y="2077621"/>
                  <a:pt x="866880" y="2011518"/>
                </a:cubicBezTo>
                <a:cubicBezTo>
                  <a:pt x="1062429" y="1908266"/>
                  <a:pt x="1283409" y="1863403"/>
                  <a:pt x="1463908" y="1731006"/>
                </a:cubicBezTo>
                <a:cubicBezTo>
                  <a:pt x="1514571" y="1693373"/>
                  <a:pt x="1562329" y="1651987"/>
                  <a:pt x="1606783" y="1607181"/>
                </a:cubicBezTo>
                <a:cubicBezTo>
                  <a:pt x="1675505" y="1538516"/>
                  <a:pt x="1735199" y="1461382"/>
                  <a:pt x="1784424" y="1377628"/>
                </a:cubicBezTo>
                <a:cubicBezTo>
                  <a:pt x="1826486" y="1302276"/>
                  <a:pt x="1863157" y="1224038"/>
                  <a:pt x="1894152" y="1143504"/>
                </a:cubicBezTo>
                <a:cubicBezTo>
                  <a:pt x="1928347" y="1059398"/>
                  <a:pt x="1961684" y="974912"/>
                  <a:pt x="2001213" y="892901"/>
                </a:cubicBezTo>
                <a:cubicBezTo>
                  <a:pt x="2051629" y="789422"/>
                  <a:pt x="2111103" y="690610"/>
                  <a:pt x="2178949" y="597626"/>
                </a:cubicBezTo>
                <a:cubicBezTo>
                  <a:pt x="2252082" y="498576"/>
                  <a:pt x="2332435" y="405078"/>
                  <a:pt x="2419360" y="317877"/>
                </a:cubicBezTo>
                <a:lnTo>
                  <a:pt x="2492608" y="391029"/>
                </a:lnTo>
                <a:cubicBezTo>
                  <a:pt x="2447088" y="437168"/>
                  <a:pt x="2406330" y="487775"/>
                  <a:pt x="2370973" y="542096"/>
                </a:cubicBezTo>
                <a:close/>
              </a:path>
            </a:pathLst>
          </a:custGeom>
          <a:solidFill>
            <a:schemeClr val="accent1"/>
          </a:solidFill>
          <a:ln w="9525" cap="rnd">
            <a:solidFill>
              <a:schemeClr val="accent1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2" name="Graphic 27">
            <a:extLst>
              <a:ext uri="{FF2B5EF4-FFF2-40B4-BE49-F238E27FC236}">
                <a16:creationId xmlns:a16="http://schemas.microsoft.com/office/drawing/2014/main" xmlns="" id="{2FE50B82-AAE2-4674-B039-5DED28108B6C}"/>
              </a:ext>
            </a:extLst>
          </p:cNvPr>
          <p:cNvSpPr/>
          <p:nvPr/>
        </p:nvSpPr>
        <p:spPr>
          <a:xfrm>
            <a:off x="2615557" y="4573830"/>
            <a:ext cx="573516" cy="402442"/>
          </a:xfrm>
          <a:custGeom>
            <a:avLst/>
            <a:gdLst>
              <a:gd name="connsiteX0" fmla="*/ 438112 w 447675"/>
              <a:gd name="connsiteY0" fmla="*/ 295046 h 314134"/>
              <a:gd name="connsiteX1" fmla="*/ 409537 w 447675"/>
              <a:gd name="connsiteY1" fmla="*/ 295046 h 314134"/>
              <a:gd name="connsiteX2" fmla="*/ 409537 w 447675"/>
              <a:gd name="connsiteY2" fmla="*/ 137884 h 314134"/>
              <a:gd name="connsiteX3" fmla="*/ 414300 w 447675"/>
              <a:gd name="connsiteY3" fmla="*/ 137884 h 314134"/>
              <a:gd name="connsiteX4" fmla="*/ 423825 w 447675"/>
              <a:gd name="connsiteY4" fmla="*/ 128359 h 314134"/>
              <a:gd name="connsiteX5" fmla="*/ 414300 w 447675"/>
              <a:gd name="connsiteY5" fmla="*/ 118834 h 314134"/>
              <a:gd name="connsiteX6" fmla="*/ 409537 w 447675"/>
              <a:gd name="connsiteY6" fmla="*/ 118834 h 314134"/>
              <a:gd name="connsiteX7" fmla="*/ 409537 w 447675"/>
              <a:gd name="connsiteY7" fmla="*/ 90259 h 314134"/>
              <a:gd name="connsiteX8" fmla="*/ 400012 w 447675"/>
              <a:gd name="connsiteY8" fmla="*/ 80734 h 314134"/>
              <a:gd name="connsiteX9" fmla="*/ 390487 w 447675"/>
              <a:gd name="connsiteY9" fmla="*/ 90259 h 314134"/>
              <a:gd name="connsiteX10" fmla="*/ 390487 w 447675"/>
              <a:gd name="connsiteY10" fmla="*/ 118834 h 314134"/>
              <a:gd name="connsiteX11" fmla="*/ 366675 w 447675"/>
              <a:gd name="connsiteY11" fmla="*/ 118834 h 314134"/>
              <a:gd name="connsiteX12" fmla="*/ 366675 w 447675"/>
              <a:gd name="connsiteY12" fmla="*/ 52159 h 314134"/>
              <a:gd name="connsiteX13" fmla="*/ 389611 w 447675"/>
              <a:gd name="connsiteY13" fmla="*/ 23070 h 314134"/>
              <a:gd name="connsiteX14" fmla="*/ 364294 w 447675"/>
              <a:gd name="connsiteY14" fmla="*/ -38 h 314134"/>
              <a:gd name="connsiteX15" fmla="*/ 307144 w 447675"/>
              <a:gd name="connsiteY15" fmla="*/ -38 h 314134"/>
              <a:gd name="connsiteX16" fmla="*/ 281655 w 447675"/>
              <a:gd name="connsiteY16" fmla="*/ 26842 h 314134"/>
              <a:gd name="connsiteX17" fmla="*/ 304762 w 447675"/>
              <a:gd name="connsiteY17" fmla="*/ 52159 h 314134"/>
              <a:gd name="connsiteX18" fmla="*/ 304762 w 447675"/>
              <a:gd name="connsiteY18" fmla="*/ 118834 h 314134"/>
              <a:gd name="connsiteX19" fmla="*/ 252375 w 447675"/>
              <a:gd name="connsiteY19" fmla="*/ 118834 h 314134"/>
              <a:gd name="connsiteX20" fmla="*/ 252375 w 447675"/>
              <a:gd name="connsiteY20" fmla="*/ 52159 h 314134"/>
              <a:gd name="connsiteX21" fmla="*/ 275311 w 447675"/>
              <a:gd name="connsiteY21" fmla="*/ 23070 h 314134"/>
              <a:gd name="connsiteX22" fmla="*/ 249994 w 447675"/>
              <a:gd name="connsiteY22" fmla="*/ -38 h 314134"/>
              <a:gd name="connsiteX23" fmla="*/ 192844 w 447675"/>
              <a:gd name="connsiteY23" fmla="*/ -38 h 314134"/>
              <a:gd name="connsiteX24" fmla="*/ 167355 w 447675"/>
              <a:gd name="connsiteY24" fmla="*/ 26842 h 314134"/>
              <a:gd name="connsiteX25" fmla="*/ 190462 w 447675"/>
              <a:gd name="connsiteY25" fmla="*/ 52159 h 314134"/>
              <a:gd name="connsiteX26" fmla="*/ 190462 w 447675"/>
              <a:gd name="connsiteY26" fmla="*/ 118834 h 314134"/>
              <a:gd name="connsiteX27" fmla="*/ 138075 w 447675"/>
              <a:gd name="connsiteY27" fmla="*/ 118834 h 314134"/>
              <a:gd name="connsiteX28" fmla="*/ 138075 w 447675"/>
              <a:gd name="connsiteY28" fmla="*/ 52159 h 314134"/>
              <a:gd name="connsiteX29" fmla="*/ 161011 w 447675"/>
              <a:gd name="connsiteY29" fmla="*/ 23070 h 314134"/>
              <a:gd name="connsiteX30" fmla="*/ 135694 w 447675"/>
              <a:gd name="connsiteY30" fmla="*/ -38 h 314134"/>
              <a:gd name="connsiteX31" fmla="*/ 78544 w 447675"/>
              <a:gd name="connsiteY31" fmla="*/ -38 h 314134"/>
              <a:gd name="connsiteX32" fmla="*/ 53055 w 447675"/>
              <a:gd name="connsiteY32" fmla="*/ 26842 h 314134"/>
              <a:gd name="connsiteX33" fmla="*/ 76162 w 447675"/>
              <a:gd name="connsiteY33" fmla="*/ 52159 h 314134"/>
              <a:gd name="connsiteX34" fmla="*/ 76162 w 447675"/>
              <a:gd name="connsiteY34" fmla="*/ 118834 h 314134"/>
              <a:gd name="connsiteX35" fmla="*/ 57112 w 447675"/>
              <a:gd name="connsiteY35" fmla="*/ 118834 h 314134"/>
              <a:gd name="connsiteX36" fmla="*/ 57112 w 447675"/>
              <a:gd name="connsiteY36" fmla="*/ 90259 h 314134"/>
              <a:gd name="connsiteX37" fmla="*/ 47587 w 447675"/>
              <a:gd name="connsiteY37" fmla="*/ 80734 h 314134"/>
              <a:gd name="connsiteX38" fmla="*/ 38062 w 447675"/>
              <a:gd name="connsiteY38" fmla="*/ 90259 h 314134"/>
              <a:gd name="connsiteX39" fmla="*/ 38062 w 447675"/>
              <a:gd name="connsiteY39" fmla="*/ 118834 h 314134"/>
              <a:gd name="connsiteX40" fmla="*/ 33300 w 447675"/>
              <a:gd name="connsiteY40" fmla="*/ 118834 h 314134"/>
              <a:gd name="connsiteX41" fmla="*/ 23775 w 447675"/>
              <a:gd name="connsiteY41" fmla="*/ 128359 h 314134"/>
              <a:gd name="connsiteX42" fmla="*/ 33300 w 447675"/>
              <a:gd name="connsiteY42" fmla="*/ 137884 h 314134"/>
              <a:gd name="connsiteX43" fmla="*/ 38062 w 447675"/>
              <a:gd name="connsiteY43" fmla="*/ 137884 h 314134"/>
              <a:gd name="connsiteX44" fmla="*/ 38062 w 447675"/>
              <a:gd name="connsiteY44" fmla="*/ 295046 h 314134"/>
              <a:gd name="connsiteX45" fmla="*/ 9487 w 447675"/>
              <a:gd name="connsiteY45" fmla="*/ 295046 h 314134"/>
              <a:gd name="connsiteX46" fmla="*/ -38 w 447675"/>
              <a:gd name="connsiteY46" fmla="*/ 304571 h 314134"/>
              <a:gd name="connsiteX47" fmla="*/ 9487 w 447675"/>
              <a:gd name="connsiteY47" fmla="*/ 314096 h 314134"/>
              <a:gd name="connsiteX48" fmla="*/ 438112 w 447675"/>
              <a:gd name="connsiteY48" fmla="*/ 314096 h 314134"/>
              <a:gd name="connsiteX49" fmla="*/ 447637 w 447675"/>
              <a:gd name="connsiteY49" fmla="*/ 304571 h 314134"/>
              <a:gd name="connsiteX50" fmla="*/ 438112 w 447675"/>
              <a:gd name="connsiteY50" fmla="*/ 295046 h 314134"/>
              <a:gd name="connsiteX51" fmla="*/ 300000 w 447675"/>
              <a:gd name="connsiteY51" fmla="*/ 25965 h 314134"/>
              <a:gd name="connsiteX52" fmla="*/ 307144 w 447675"/>
              <a:gd name="connsiteY52" fmla="*/ 18821 h 314134"/>
              <a:gd name="connsiteX53" fmla="*/ 364294 w 447675"/>
              <a:gd name="connsiteY53" fmla="*/ 18821 h 314134"/>
              <a:gd name="connsiteX54" fmla="*/ 371437 w 447675"/>
              <a:gd name="connsiteY54" fmla="*/ 25965 h 314134"/>
              <a:gd name="connsiteX55" fmla="*/ 364294 w 447675"/>
              <a:gd name="connsiteY55" fmla="*/ 33109 h 314134"/>
              <a:gd name="connsiteX56" fmla="*/ 357150 w 447675"/>
              <a:gd name="connsiteY56" fmla="*/ 33109 h 314134"/>
              <a:gd name="connsiteX57" fmla="*/ 347625 w 447675"/>
              <a:gd name="connsiteY57" fmla="*/ 42634 h 314134"/>
              <a:gd name="connsiteX58" fmla="*/ 347625 w 447675"/>
              <a:gd name="connsiteY58" fmla="*/ 87973 h 314134"/>
              <a:gd name="connsiteX59" fmla="*/ 323812 w 447675"/>
              <a:gd name="connsiteY59" fmla="*/ 82639 h 314134"/>
              <a:gd name="connsiteX60" fmla="*/ 323812 w 447675"/>
              <a:gd name="connsiteY60" fmla="*/ 52159 h 314134"/>
              <a:gd name="connsiteX61" fmla="*/ 328575 w 447675"/>
              <a:gd name="connsiteY61" fmla="*/ 52159 h 314134"/>
              <a:gd name="connsiteX62" fmla="*/ 338100 w 447675"/>
              <a:gd name="connsiteY62" fmla="*/ 42634 h 314134"/>
              <a:gd name="connsiteX63" fmla="*/ 328575 w 447675"/>
              <a:gd name="connsiteY63" fmla="*/ 33109 h 314134"/>
              <a:gd name="connsiteX64" fmla="*/ 307144 w 447675"/>
              <a:gd name="connsiteY64" fmla="*/ 33109 h 314134"/>
              <a:gd name="connsiteX65" fmla="*/ 300000 w 447675"/>
              <a:gd name="connsiteY65" fmla="*/ 25965 h 314134"/>
              <a:gd name="connsiteX66" fmla="*/ 323812 w 447675"/>
              <a:gd name="connsiteY66" fmla="*/ 102165 h 314134"/>
              <a:gd name="connsiteX67" fmla="*/ 347625 w 447675"/>
              <a:gd name="connsiteY67" fmla="*/ 107404 h 314134"/>
              <a:gd name="connsiteX68" fmla="*/ 347625 w 447675"/>
              <a:gd name="connsiteY68" fmla="*/ 118834 h 314134"/>
              <a:gd name="connsiteX69" fmla="*/ 323812 w 447675"/>
              <a:gd name="connsiteY69" fmla="*/ 118834 h 314134"/>
              <a:gd name="connsiteX70" fmla="*/ 323812 w 447675"/>
              <a:gd name="connsiteY70" fmla="*/ 137884 h 314134"/>
              <a:gd name="connsiteX71" fmla="*/ 347625 w 447675"/>
              <a:gd name="connsiteY71" fmla="*/ 137884 h 314134"/>
              <a:gd name="connsiteX72" fmla="*/ 347625 w 447675"/>
              <a:gd name="connsiteY72" fmla="*/ 192653 h 314134"/>
              <a:gd name="connsiteX73" fmla="*/ 335719 w 447675"/>
              <a:gd name="connsiteY73" fmla="*/ 204559 h 314134"/>
              <a:gd name="connsiteX74" fmla="*/ 323812 w 447675"/>
              <a:gd name="connsiteY74" fmla="*/ 192653 h 314134"/>
              <a:gd name="connsiteX75" fmla="*/ 185700 w 447675"/>
              <a:gd name="connsiteY75" fmla="*/ 25965 h 314134"/>
              <a:gd name="connsiteX76" fmla="*/ 192844 w 447675"/>
              <a:gd name="connsiteY76" fmla="*/ 18821 h 314134"/>
              <a:gd name="connsiteX77" fmla="*/ 249994 w 447675"/>
              <a:gd name="connsiteY77" fmla="*/ 18821 h 314134"/>
              <a:gd name="connsiteX78" fmla="*/ 257137 w 447675"/>
              <a:gd name="connsiteY78" fmla="*/ 25965 h 314134"/>
              <a:gd name="connsiteX79" fmla="*/ 249994 w 447675"/>
              <a:gd name="connsiteY79" fmla="*/ 33109 h 314134"/>
              <a:gd name="connsiteX80" fmla="*/ 242850 w 447675"/>
              <a:gd name="connsiteY80" fmla="*/ 33109 h 314134"/>
              <a:gd name="connsiteX81" fmla="*/ 233325 w 447675"/>
              <a:gd name="connsiteY81" fmla="*/ 42634 h 314134"/>
              <a:gd name="connsiteX82" fmla="*/ 233325 w 447675"/>
              <a:gd name="connsiteY82" fmla="*/ 87973 h 314134"/>
              <a:gd name="connsiteX83" fmla="*/ 209512 w 447675"/>
              <a:gd name="connsiteY83" fmla="*/ 82639 h 314134"/>
              <a:gd name="connsiteX84" fmla="*/ 209512 w 447675"/>
              <a:gd name="connsiteY84" fmla="*/ 52159 h 314134"/>
              <a:gd name="connsiteX85" fmla="*/ 214275 w 447675"/>
              <a:gd name="connsiteY85" fmla="*/ 52159 h 314134"/>
              <a:gd name="connsiteX86" fmla="*/ 223800 w 447675"/>
              <a:gd name="connsiteY86" fmla="*/ 42634 h 314134"/>
              <a:gd name="connsiteX87" fmla="*/ 214275 w 447675"/>
              <a:gd name="connsiteY87" fmla="*/ 33109 h 314134"/>
              <a:gd name="connsiteX88" fmla="*/ 192844 w 447675"/>
              <a:gd name="connsiteY88" fmla="*/ 33109 h 314134"/>
              <a:gd name="connsiteX89" fmla="*/ 185700 w 447675"/>
              <a:gd name="connsiteY89" fmla="*/ 25965 h 314134"/>
              <a:gd name="connsiteX90" fmla="*/ 209512 w 447675"/>
              <a:gd name="connsiteY90" fmla="*/ 102165 h 314134"/>
              <a:gd name="connsiteX91" fmla="*/ 233325 w 447675"/>
              <a:gd name="connsiteY91" fmla="*/ 107404 h 314134"/>
              <a:gd name="connsiteX92" fmla="*/ 233325 w 447675"/>
              <a:gd name="connsiteY92" fmla="*/ 118834 h 314134"/>
              <a:gd name="connsiteX93" fmla="*/ 209512 w 447675"/>
              <a:gd name="connsiteY93" fmla="*/ 118834 h 314134"/>
              <a:gd name="connsiteX94" fmla="*/ 209512 w 447675"/>
              <a:gd name="connsiteY94" fmla="*/ 137884 h 314134"/>
              <a:gd name="connsiteX95" fmla="*/ 233325 w 447675"/>
              <a:gd name="connsiteY95" fmla="*/ 137884 h 314134"/>
              <a:gd name="connsiteX96" fmla="*/ 233325 w 447675"/>
              <a:gd name="connsiteY96" fmla="*/ 192653 h 314134"/>
              <a:gd name="connsiteX97" fmla="*/ 221419 w 447675"/>
              <a:gd name="connsiteY97" fmla="*/ 204559 h 314134"/>
              <a:gd name="connsiteX98" fmla="*/ 209512 w 447675"/>
              <a:gd name="connsiteY98" fmla="*/ 192653 h 314134"/>
              <a:gd name="connsiteX99" fmla="*/ 71400 w 447675"/>
              <a:gd name="connsiteY99" fmla="*/ 25965 h 314134"/>
              <a:gd name="connsiteX100" fmla="*/ 78544 w 447675"/>
              <a:gd name="connsiteY100" fmla="*/ 18821 h 314134"/>
              <a:gd name="connsiteX101" fmla="*/ 135694 w 447675"/>
              <a:gd name="connsiteY101" fmla="*/ 18821 h 314134"/>
              <a:gd name="connsiteX102" fmla="*/ 142837 w 447675"/>
              <a:gd name="connsiteY102" fmla="*/ 25965 h 314134"/>
              <a:gd name="connsiteX103" fmla="*/ 135694 w 447675"/>
              <a:gd name="connsiteY103" fmla="*/ 33109 h 314134"/>
              <a:gd name="connsiteX104" fmla="*/ 128550 w 447675"/>
              <a:gd name="connsiteY104" fmla="*/ 33109 h 314134"/>
              <a:gd name="connsiteX105" fmla="*/ 119025 w 447675"/>
              <a:gd name="connsiteY105" fmla="*/ 42634 h 314134"/>
              <a:gd name="connsiteX106" fmla="*/ 119025 w 447675"/>
              <a:gd name="connsiteY106" fmla="*/ 87973 h 314134"/>
              <a:gd name="connsiteX107" fmla="*/ 95212 w 447675"/>
              <a:gd name="connsiteY107" fmla="*/ 82639 h 314134"/>
              <a:gd name="connsiteX108" fmla="*/ 95212 w 447675"/>
              <a:gd name="connsiteY108" fmla="*/ 52159 h 314134"/>
              <a:gd name="connsiteX109" fmla="*/ 99975 w 447675"/>
              <a:gd name="connsiteY109" fmla="*/ 52159 h 314134"/>
              <a:gd name="connsiteX110" fmla="*/ 109500 w 447675"/>
              <a:gd name="connsiteY110" fmla="*/ 42634 h 314134"/>
              <a:gd name="connsiteX111" fmla="*/ 99975 w 447675"/>
              <a:gd name="connsiteY111" fmla="*/ 33109 h 314134"/>
              <a:gd name="connsiteX112" fmla="*/ 78544 w 447675"/>
              <a:gd name="connsiteY112" fmla="*/ 33109 h 314134"/>
              <a:gd name="connsiteX113" fmla="*/ 71400 w 447675"/>
              <a:gd name="connsiteY113" fmla="*/ 25965 h 314134"/>
              <a:gd name="connsiteX114" fmla="*/ 95212 w 447675"/>
              <a:gd name="connsiteY114" fmla="*/ 102165 h 314134"/>
              <a:gd name="connsiteX115" fmla="*/ 119025 w 447675"/>
              <a:gd name="connsiteY115" fmla="*/ 107404 h 314134"/>
              <a:gd name="connsiteX116" fmla="*/ 119025 w 447675"/>
              <a:gd name="connsiteY116" fmla="*/ 118834 h 314134"/>
              <a:gd name="connsiteX117" fmla="*/ 95212 w 447675"/>
              <a:gd name="connsiteY117" fmla="*/ 118834 h 314134"/>
              <a:gd name="connsiteX118" fmla="*/ 95212 w 447675"/>
              <a:gd name="connsiteY118" fmla="*/ 137884 h 314134"/>
              <a:gd name="connsiteX119" fmla="*/ 119025 w 447675"/>
              <a:gd name="connsiteY119" fmla="*/ 137884 h 314134"/>
              <a:gd name="connsiteX120" fmla="*/ 119025 w 447675"/>
              <a:gd name="connsiteY120" fmla="*/ 192653 h 314134"/>
              <a:gd name="connsiteX121" fmla="*/ 107119 w 447675"/>
              <a:gd name="connsiteY121" fmla="*/ 204559 h 314134"/>
              <a:gd name="connsiteX122" fmla="*/ 95212 w 447675"/>
              <a:gd name="connsiteY122" fmla="*/ 192653 h 314134"/>
              <a:gd name="connsiteX123" fmla="*/ 57112 w 447675"/>
              <a:gd name="connsiteY123" fmla="*/ 137884 h 314134"/>
              <a:gd name="connsiteX124" fmla="*/ 76162 w 447675"/>
              <a:gd name="connsiteY124" fmla="*/ 137884 h 314134"/>
              <a:gd name="connsiteX125" fmla="*/ 76162 w 447675"/>
              <a:gd name="connsiteY125" fmla="*/ 192653 h 314134"/>
              <a:gd name="connsiteX126" fmla="*/ 107119 w 447675"/>
              <a:gd name="connsiteY126" fmla="*/ 223609 h 314134"/>
              <a:gd name="connsiteX127" fmla="*/ 138075 w 447675"/>
              <a:gd name="connsiteY127" fmla="*/ 192653 h 314134"/>
              <a:gd name="connsiteX128" fmla="*/ 138075 w 447675"/>
              <a:gd name="connsiteY128" fmla="*/ 137884 h 314134"/>
              <a:gd name="connsiteX129" fmla="*/ 190462 w 447675"/>
              <a:gd name="connsiteY129" fmla="*/ 137884 h 314134"/>
              <a:gd name="connsiteX130" fmla="*/ 190462 w 447675"/>
              <a:gd name="connsiteY130" fmla="*/ 192653 h 314134"/>
              <a:gd name="connsiteX131" fmla="*/ 221419 w 447675"/>
              <a:gd name="connsiteY131" fmla="*/ 223609 h 314134"/>
              <a:gd name="connsiteX132" fmla="*/ 252375 w 447675"/>
              <a:gd name="connsiteY132" fmla="*/ 192653 h 314134"/>
              <a:gd name="connsiteX133" fmla="*/ 252375 w 447675"/>
              <a:gd name="connsiteY133" fmla="*/ 137884 h 314134"/>
              <a:gd name="connsiteX134" fmla="*/ 304762 w 447675"/>
              <a:gd name="connsiteY134" fmla="*/ 137884 h 314134"/>
              <a:gd name="connsiteX135" fmla="*/ 304762 w 447675"/>
              <a:gd name="connsiteY135" fmla="*/ 192653 h 314134"/>
              <a:gd name="connsiteX136" fmla="*/ 335719 w 447675"/>
              <a:gd name="connsiteY136" fmla="*/ 223609 h 314134"/>
              <a:gd name="connsiteX137" fmla="*/ 366675 w 447675"/>
              <a:gd name="connsiteY137" fmla="*/ 192653 h 314134"/>
              <a:gd name="connsiteX138" fmla="*/ 366675 w 447675"/>
              <a:gd name="connsiteY138" fmla="*/ 137884 h 314134"/>
              <a:gd name="connsiteX139" fmla="*/ 390487 w 447675"/>
              <a:gd name="connsiteY139" fmla="*/ 137884 h 314134"/>
              <a:gd name="connsiteX140" fmla="*/ 390487 w 447675"/>
              <a:gd name="connsiteY140" fmla="*/ 295046 h 314134"/>
              <a:gd name="connsiteX141" fmla="*/ 57112 w 447675"/>
              <a:gd name="connsiteY141" fmla="*/ 295046 h 31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47675" h="314134">
                <a:moveTo>
                  <a:pt x="438112" y="295046"/>
                </a:moveTo>
                <a:lnTo>
                  <a:pt x="409537" y="295046"/>
                </a:lnTo>
                <a:lnTo>
                  <a:pt x="409537" y="137884"/>
                </a:lnTo>
                <a:lnTo>
                  <a:pt x="414300" y="137884"/>
                </a:lnTo>
                <a:cubicBezTo>
                  <a:pt x="419558" y="137884"/>
                  <a:pt x="423825" y="133617"/>
                  <a:pt x="423825" y="128359"/>
                </a:cubicBezTo>
                <a:cubicBezTo>
                  <a:pt x="423825" y="123101"/>
                  <a:pt x="419558" y="118834"/>
                  <a:pt x="414300" y="118834"/>
                </a:cubicBezTo>
                <a:lnTo>
                  <a:pt x="409537" y="118834"/>
                </a:lnTo>
                <a:lnTo>
                  <a:pt x="409537" y="90259"/>
                </a:lnTo>
                <a:cubicBezTo>
                  <a:pt x="409537" y="85001"/>
                  <a:pt x="405270" y="80734"/>
                  <a:pt x="400012" y="80734"/>
                </a:cubicBezTo>
                <a:cubicBezTo>
                  <a:pt x="394755" y="80734"/>
                  <a:pt x="390487" y="85001"/>
                  <a:pt x="390487" y="90259"/>
                </a:cubicBezTo>
                <a:lnTo>
                  <a:pt x="390487" y="118834"/>
                </a:lnTo>
                <a:lnTo>
                  <a:pt x="366675" y="118834"/>
                </a:lnTo>
                <a:lnTo>
                  <a:pt x="366675" y="52159"/>
                </a:lnTo>
                <a:cubicBezTo>
                  <a:pt x="381039" y="50464"/>
                  <a:pt x="391307" y="37433"/>
                  <a:pt x="389611" y="23070"/>
                </a:cubicBezTo>
                <a:cubicBezTo>
                  <a:pt x="388087" y="10144"/>
                  <a:pt x="377305" y="305"/>
                  <a:pt x="364294" y="-38"/>
                </a:cubicBezTo>
                <a:lnTo>
                  <a:pt x="307144" y="-38"/>
                </a:lnTo>
                <a:cubicBezTo>
                  <a:pt x="292685" y="343"/>
                  <a:pt x="281274" y="12383"/>
                  <a:pt x="281655" y="26842"/>
                </a:cubicBezTo>
                <a:cubicBezTo>
                  <a:pt x="281998" y="39853"/>
                  <a:pt x="291837" y="50635"/>
                  <a:pt x="304762" y="52159"/>
                </a:cubicBezTo>
                <a:lnTo>
                  <a:pt x="304762" y="118834"/>
                </a:lnTo>
                <a:lnTo>
                  <a:pt x="252375" y="118834"/>
                </a:lnTo>
                <a:lnTo>
                  <a:pt x="252375" y="52159"/>
                </a:lnTo>
                <a:cubicBezTo>
                  <a:pt x="266739" y="50464"/>
                  <a:pt x="277007" y="37433"/>
                  <a:pt x="275311" y="23070"/>
                </a:cubicBezTo>
                <a:cubicBezTo>
                  <a:pt x="273787" y="10144"/>
                  <a:pt x="263005" y="305"/>
                  <a:pt x="249994" y="-38"/>
                </a:cubicBezTo>
                <a:lnTo>
                  <a:pt x="192844" y="-38"/>
                </a:lnTo>
                <a:cubicBezTo>
                  <a:pt x="178385" y="343"/>
                  <a:pt x="166974" y="12383"/>
                  <a:pt x="167355" y="26842"/>
                </a:cubicBezTo>
                <a:cubicBezTo>
                  <a:pt x="167698" y="39853"/>
                  <a:pt x="177537" y="50635"/>
                  <a:pt x="190462" y="52159"/>
                </a:cubicBezTo>
                <a:lnTo>
                  <a:pt x="190462" y="118834"/>
                </a:lnTo>
                <a:lnTo>
                  <a:pt x="138075" y="118834"/>
                </a:lnTo>
                <a:lnTo>
                  <a:pt x="138075" y="52159"/>
                </a:lnTo>
                <a:cubicBezTo>
                  <a:pt x="152439" y="50464"/>
                  <a:pt x="162707" y="37433"/>
                  <a:pt x="161011" y="23070"/>
                </a:cubicBezTo>
                <a:cubicBezTo>
                  <a:pt x="159487" y="10144"/>
                  <a:pt x="148705" y="305"/>
                  <a:pt x="135694" y="-38"/>
                </a:cubicBezTo>
                <a:lnTo>
                  <a:pt x="78544" y="-38"/>
                </a:lnTo>
                <a:cubicBezTo>
                  <a:pt x="64085" y="343"/>
                  <a:pt x="52674" y="12383"/>
                  <a:pt x="53055" y="26842"/>
                </a:cubicBezTo>
                <a:cubicBezTo>
                  <a:pt x="53398" y="39853"/>
                  <a:pt x="63237" y="50635"/>
                  <a:pt x="76162" y="52159"/>
                </a:cubicBezTo>
                <a:lnTo>
                  <a:pt x="76162" y="118834"/>
                </a:lnTo>
                <a:lnTo>
                  <a:pt x="57112" y="118834"/>
                </a:lnTo>
                <a:lnTo>
                  <a:pt x="57112" y="90259"/>
                </a:lnTo>
                <a:cubicBezTo>
                  <a:pt x="57112" y="85001"/>
                  <a:pt x="52845" y="80734"/>
                  <a:pt x="47587" y="80734"/>
                </a:cubicBezTo>
                <a:cubicBezTo>
                  <a:pt x="42330" y="80734"/>
                  <a:pt x="38062" y="85001"/>
                  <a:pt x="38062" y="90259"/>
                </a:cubicBezTo>
                <a:lnTo>
                  <a:pt x="38062" y="118834"/>
                </a:lnTo>
                <a:lnTo>
                  <a:pt x="33300" y="118834"/>
                </a:lnTo>
                <a:cubicBezTo>
                  <a:pt x="28042" y="118834"/>
                  <a:pt x="23775" y="123101"/>
                  <a:pt x="23775" y="128359"/>
                </a:cubicBezTo>
                <a:cubicBezTo>
                  <a:pt x="23775" y="133617"/>
                  <a:pt x="28042" y="137884"/>
                  <a:pt x="33300" y="137884"/>
                </a:cubicBezTo>
                <a:lnTo>
                  <a:pt x="38062" y="137884"/>
                </a:lnTo>
                <a:lnTo>
                  <a:pt x="38062" y="295046"/>
                </a:lnTo>
                <a:lnTo>
                  <a:pt x="9487" y="295046"/>
                </a:lnTo>
                <a:cubicBezTo>
                  <a:pt x="4230" y="295046"/>
                  <a:pt x="-38" y="299314"/>
                  <a:pt x="-38" y="304571"/>
                </a:cubicBezTo>
                <a:cubicBezTo>
                  <a:pt x="-38" y="309829"/>
                  <a:pt x="4230" y="314096"/>
                  <a:pt x="9487" y="314096"/>
                </a:cubicBezTo>
                <a:lnTo>
                  <a:pt x="438112" y="314096"/>
                </a:lnTo>
                <a:cubicBezTo>
                  <a:pt x="443370" y="314096"/>
                  <a:pt x="447637" y="309829"/>
                  <a:pt x="447637" y="304571"/>
                </a:cubicBezTo>
                <a:cubicBezTo>
                  <a:pt x="447637" y="299314"/>
                  <a:pt x="443370" y="295046"/>
                  <a:pt x="438112" y="295046"/>
                </a:cubicBezTo>
                <a:close/>
                <a:moveTo>
                  <a:pt x="300000" y="25965"/>
                </a:moveTo>
                <a:cubicBezTo>
                  <a:pt x="300048" y="22041"/>
                  <a:pt x="303220" y="18869"/>
                  <a:pt x="307144" y="18821"/>
                </a:cubicBezTo>
                <a:lnTo>
                  <a:pt x="364294" y="18821"/>
                </a:lnTo>
                <a:cubicBezTo>
                  <a:pt x="368237" y="18821"/>
                  <a:pt x="371437" y="22022"/>
                  <a:pt x="371437" y="25965"/>
                </a:cubicBezTo>
                <a:cubicBezTo>
                  <a:pt x="371437" y="29909"/>
                  <a:pt x="368237" y="33109"/>
                  <a:pt x="364294" y="33109"/>
                </a:cubicBezTo>
                <a:lnTo>
                  <a:pt x="357150" y="33109"/>
                </a:lnTo>
                <a:cubicBezTo>
                  <a:pt x="351892" y="33109"/>
                  <a:pt x="347625" y="37376"/>
                  <a:pt x="347625" y="42634"/>
                </a:cubicBezTo>
                <a:lnTo>
                  <a:pt x="347625" y="87973"/>
                </a:lnTo>
                <a:lnTo>
                  <a:pt x="323812" y="82639"/>
                </a:lnTo>
                <a:lnTo>
                  <a:pt x="323812" y="52159"/>
                </a:lnTo>
                <a:lnTo>
                  <a:pt x="328575" y="52159"/>
                </a:lnTo>
                <a:cubicBezTo>
                  <a:pt x="333833" y="52159"/>
                  <a:pt x="338100" y="47892"/>
                  <a:pt x="338100" y="42634"/>
                </a:cubicBezTo>
                <a:cubicBezTo>
                  <a:pt x="338100" y="37376"/>
                  <a:pt x="333833" y="33109"/>
                  <a:pt x="328575" y="33109"/>
                </a:cubicBezTo>
                <a:lnTo>
                  <a:pt x="307144" y="33109"/>
                </a:lnTo>
                <a:cubicBezTo>
                  <a:pt x="303200" y="33109"/>
                  <a:pt x="300000" y="29909"/>
                  <a:pt x="300000" y="25965"/>
                </a:cubicBezTo>
                <a:close/>
                <a:moveTo>
                  <a:pt x="323812" y="102165"/>
                </a:moveTo>
                <a:lnTo>
                  <a:pt x="347625" y="107404"/>
                </a:lnTo>
                <a:lnTo>
                  <a:pt x="347625" y="118834"/>
                </a:lnTo>
                <a:lnTo>
                  <a:pt x="323812" y="118834"/>
                </a:lnTo>
                <a:close/>
                <a:moveTo>
                  <a:pt x="323812" y="137884"/>
                </a:moveTo>
                <a:lnTo>
                  <a:pt x="347625" y="137884"/>
                </a:lnTo>
                <a:lnTo>
                  <a:pt x="347625" y="192653"/>
                </a:lnTo>
                <a:cubicBezTo>
                  <a:pt x="347625" y="199225"/>
                  <a:pt x="342291" y="204559"/>
                  <a:pt x="335719" y="204559"/>
                </a:cubicBezTo>
                <a:cubicBezTo>
                  <a:pt x="329146" y="204559"/>
                  <a:pt x="323812" y="199225"/>
                  <a:pt x="323812" y="192653"/>
                </a:cubicBezTo>
                <a:close/>
                <a:moveTo>
                  <a:pt x="185700" y="25965"/>
                </a:moveTo>
                <a:cubicBezTo>
                  <a:pt x="185748" y="22041"/>
                  <a:pt x="188920" y="18869"/>
                  <a:pt x="192844" y="18821"/>
                </a:cubicBezTo>
                <a:lnTo>
                  <a:pt x="249994" y="18821"/>
                </a:lnTo>
                <a:cubicBezTo>
                  <a:pt x="253937" y="18821"/>
                  <a:pt x="257137" y="22022"/>
                  <a:pt x="257137" y="25965"/>
                </a:cubicBezTo>
                <a:cubicBezTo>
                  <a:pt x="257137" y="29909"/>
                  <a:pt x="253937" y="33109"/>
                  <a:pt x="249994" y="33109"/>
                </a:cubicBezTo>
                <a:lnTo>
                  <a:pt x="242850" y="33109"/>
                </a:lnTo>
                <a:cubicBezTo>
                  <a:pt x="237592" y="33109"/>
                  <a:pt x="233325" y="37376"/>
                  <a:pt x="233325" y="42634"/>
                </a:cubicBezTo>
                <a:lnTo>
                  <a:pt x="233325" y="87973"/>
                </a:lnTo>
                <a:lnTo>
                  <a:pt x="209512" y="82639"/>
                </a:lnTo>
                <a:lnTo>
                  <a:pt x="209512" y="52159"/>
                </a:lnTo>
                <a:lnTo>
                  <a:pt x="214275" y="52159"/>
                </a:lnTo>
                <a:cubicBezTo>
                  <a:pt x="219533" y="52159"/>
                  <a:pt x="223800" y="47892"/>
                  <a:pt x="223800" y="42634"/>
                </a:cubicBezTo>
                <a:cubicBezTo>
                  <a:pt x="223800" y="37376"/>
                  <a:pt x="219533" y="33109"/>
                  <a:pt x="214275" y="33109"/>
                </a:cubicBezTo>
                <a:lnTo>
                  <a:pt x="192844" y="33109"/>
                </a:lnTo>
                <a:cubicBezTo>
                  <a:pt x="188900" y="33109"/>
                  <a:pt x="185700" y="29909"/>
                  <a:pt x="185700" y="25965"/>
                </a:cubicBezTo>
                <a:close/>
                <a:moveTo>
                  <a:pt x="209512" y="102165"/>
                </a:moveTo>
                <a:lnTo>
                  <a:pt x="233325" y="107404"/>
                </a:lnTo>
                <a:lnTo>
                  <a:pt x="233325" y="118834"/>
                </a:lnTo>
                <a:lnTo>
                  <a:pt x="209512" y="118834"/>
                </a:lnTo>
                <a:close/>
                <a:moveTo>
                  <a:pt x="209512" y="137884"/>
                </a:moveTo>
                <a:lnTo>
                  <a:pt x="233325" y="137884"/>
                </a:lnTo>
                <a:lnTo>
                  <a:pt x="233325" y="192653"/>
                </a:lnTo>
                <a:cubicBezTo>
                  <a:pt x="233325" y="199225"/>
                  <a:pt x="227991" y="204559"/>
                  <a:pt x="221419" y="204559"/>
                </a:cubicBezTo>
                <a:cubicBezTo>
                  <a:pt x="214847" y="204559"/>
                  <a:pt x="209512" y="199225"/>
                  <a:pt x="209512" y="192653"/>
                </a:cubicBezTo>
                <a:close/>
                <a:moveTo>
                  <a:pt x="71400" y="25965"/>
                </a:moveTo>
                <a:cubicBezTo>
                  <a:pt x="71448" y="22041"/>
                  <a:pt x="74620" y="18869"/>
                  <a:pt x="78544" y="18821"/>
                </a:cubicBezTo>
                <a:lnTo>
                  <a:pt x="135694" y="18821"/>
                </a:lnTo>
                <a:cubicBezTo>
                  <a:pt x="139637" y="18821"/>
                  <a:pt x="142837" y="22022"/>
                  <a:pt x="142837" y="25965"/>
                </a:cubicBezTo>
                <a:cubicBezTo>
                  <a:pt x="142837" y="29909"/>
                  <a:pt x="139637" y="33109"/>
                  <a:pt x="135694" y="33109"/>
                </a:cubicBezTo>
                <a:lnTo>
                  <a:pt x="128550" y="33109"/>
                </a:lnTo>
                <a:cubicBezTo>
                  <a:pt x="123292" y="33109"/>
                  <a:pt x="119025" y="37376"/>
                  <a:pt x="119025" y="42634"/>
                </a:cubicBezTo>
                <a:lnTo>
                  <a:pt x="119025" y="87973"/>
                </a:lnTo>
                <a:lnTo>
                  <a:pt x="95212" y="82639"/>
                </a:lnTo>
                <a:lnTo>
                  <a:pt x="95212" y="52159"/>
                </a:lnTo>
                <a:lnTo>
                  <a:pt x="99975" y="52159"/>
                </a:lnTo>
                <a:cubicBezTo>
                  <a:pt x="105233" y="52159"/>
                  <a:pt x="109500" y="47892"/>
                  <a:pt x="109500" y="42634"/>
                </a:cubicBezTo>
                <a:cubicBezTo>
                  <a:pt x="109500" y="37376"/>
                  <a:pt x="105233" y="33109"/>
                  <a:pt x="99975" y="33109"/>
                </a:cubicBezTo>
                <a:lnTo>
                  <a:pt x="78544" y="33109"/>
                </a:lnTo>
                <a:cubicBezTo>
                  <a:pt x="74600" y="33109"/>
                  <a:pt x="71400" y="29909"/>
                  <a:pt x="71400" y="25965"/>
                </a:cubicBezTo>
                <a:close/>
                <a:moveTo>
                  <a:pt x="95212" y="102165"/>
                </a:moveTo>
                <a:lnTo>
                  <a:pt x="119025" y="107404"/>
                </a:lnTo>
                <a:lnTo>
                  <a:pt x="119025" y="118834"/>
                </a:lnTo>
                <a:lnTo>
                  <a:pt x="95212" y="118834"/>
                </a:lnTo>
                <a:close/>
                <a:moveTo>
                  <a:pt x="95212" y="137884"/>
                </a:moveTo>
                <a:lnTo>
                  <a:pt x="119025" y="137884"/>
                </a:lnTo>
                <a:lnTo>
                  <a:pt x="119025" y="192653"/>
                </a:lnTo>
                <a:cubicBezTo>
                  <a:pt x="119025" y="199225"/>
                  <a:pt x="113691" y="204559"/>
                  <a:pt x="107119" y="204559"/>
                </a:cubicBezTo>
                <a:cubicBezTo>
                  <a:pt x="100547" y="204559"/>
                  <a:pt x="95212" y="199225"/>
                  <a:pt x="95212" y="192653"/>
                </a:cubicBezTo>
                <a:close/>
                <a:moveTo>
                  <a:pt x="57112" y="137884"/>
                </a:moveTo>
                <a:lnTo>
                  <a:pt x="76162" y="137884"/>
                </a:lnTo>
                <a:lnTo>
                  <a:pt x="76162" y="192653"/>
                </a:lnTo>
                <a:cubicBezTo>
                  <a:pt x="76162" y="209750"/>
                  <a:pt x="90021" y="223609"/>
                  <a:pt x="107119" y="223609"/>
                </a:cubicBezTo>
                <a:cubicBezTo>
                  <a:pt x="124216" y="223609"/>
                  <a:pt x="138075" y="209750"/>
                  <a:pt x="138075" y="192653"/>
                </a:cubicBezTo>
                <a:lnTo>
                  <a:pt x="138075" y="137884"/>
                </a:lnTo>
                <a:lnTo>
                  <a:pt x="190462" y="137884"/>
                </a:lnTo>
                <a:lnTo>
                  <a:pt x="190462" y="192653"/>
                </a:lnTo>
                <a:cubicBezTo>
                  <a:pt x="190462" y="209750"/>
                  <a:pt x="204321" y="223609"/>
                  <a:pt x="221419" y="223609"/>
                </a:cubicBezTo>
                <a:cubicBezTo>
                  <a:pt x="238516" y="223609"/>
                  <a:pt x="252375" y="209750"/>
                  <a:pt x="252375" y="192653"/>
                </a:cubicBezTo>
                <a:lnTo>
                  <a:pt x="252375" y="137884"/>
                </a:lnTo>
                <a:lnTo>
                  <a:pt x="304762" y="137884"/>
                </a:lnTo>
                <a:lnTo>
                  <a:pt x="304762" y="192653"/>
                </a:lnTo>
                <a:cubicBezTo>
                  <a:pt x="304762" y="209750"/>
                  <a:pt x="318621" y="223609"/>
                  <a:pt x="335719" y="223609"/>
                </a:cubicBezTo>
                <a:cubicBezTo>
                  <a:pt x="352816" y="223609"/>
                  <a:pt x="366675" y="209750"/>
                  <a:pt x="366675" y="192653"/>
                </a:cubicBezTo>
                <a:lnTo>
                  <a:pt x="366675" y="137884"/>
                </a:lnTo>
                <a:lnTo>
                  <a:pt x="390487" y="137884"/>
                </a:lnTo>
                <a:lnTo>
                  <a:pt x="390487" y="295046"/>
                </a:lnTo>
                <a:lnTo>
                  <a:pt x="57112" y="295046"/>
                </a:lnTo>
                <a:close/>
              </a:path>
            </a:pathLst>
          </a:custGeom>
          <a:solidFill>
            <a:srgbClr val="001965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3" name="Graphic 27">
            <a:extLst>
              <a:ext uri="{FF2B5EF4-FFF2-40B4-BE49-F238E27FC236}">
                <a16:creationId xmlns:a16="http://schemas.microsoft.com/office/drawing/2014/main" xmlns="" id="{F94395F9-DF7D-6C5B-A6EA-05764BC02FB3}"/>
              </a:ext>
            </a:extLst>
          </p:cNvPr>
          <p:cNvSpPr/>
          <p:nvPr/>
        </p:nvSpPr>
        <p:spPr>
          <a:xfrm>
            <a:off x="2670507" y="1522614"/>
            <a:ext cx="566742" cy="532946"/>
          </a:xfrm>
          <a:custGeom>
            <a:avLst/>
            <a:gdLst>
              <a:gd name="connsiteX0" fmla="*/ 233987 w 435959"/>
              <a:gd name="connsiteY0" fmla="*/ 176175 h 409956"/>
              <a:gd name="connsiteX1" fmla="*/ 219700 w 435959"/>
              <a:gd name="connsiteY1" fmla="*/ 161888 h 409956"/>
              <a:gd name="connsiteX2" fmla="*/ 233987 w 435959"/>
              <a:gd name="connsiteY2" fmla="*/ 147600 h 409956"/>
              <a:gd name="connsiteX3" fmla="*/ 234654 w 435959"/>
              <a:gd name="connsiteY3" fmla="*/ 147600 h 409956"/>
              <a:gd name="connsiteX4" fmla="*/ 246275 w 435959"/>
              <a:gd name="connsiteY4" fmla="*/ 135980 h 409956"/>
              <a:gd name="connsiteX5" fmla="*/ 259705 w 435959"/>
              <a:gd name="connsiteY5" fmla="*/ 135980 h 409956"/>
              <a:gd name="connsiteX6" fmla="*/ 259705 w 435959"/>
              <a:gd name="connsiteY6" fmla="*/ 149410 h 409956"/>
              <a:gd name="connsiteX7" fmla="*/ 248180 w 435959"/>
              <a:gd name="connsiteY7" fmla="*/ 160840 h 409956"/>
              <a:gd name="connsiteX8" fmla="*/ 248180 w 435959"/>
              <a:gd name="connsiteY8" fmla="*/ 161602 h 409956"/>
              <a:gd name="connsiteX9" fmla="*/ 234178 w 435959"/>
              <a:gd name="connsiteY9" fmla="*/ 176175 h 409956"/>
              <a:gd name="connsiteX10" fmla="*/ 233987 w 435959"/>
              <a:gd name="connsiteY10" fmla="*/ 176175 h 409956"/>
              <a:gd name="connsiteX11" fmla="*/ 436394 w 435959"/>
              <a:gd name="connsiteY11" fmla="*/ 106453 h 409956"/>
              <a:gd name="connsiteX12" fmla="*/ 319712 w 435959"/>
              <a:gd name="connsiteY12" fmla="*/ 245232 h 409956"/>
              <a:gd name="connsiteX13" fmla="*/ 266182 w 435959"/>
              <a:gd name="connsiteY13" fmla="*/ 209037 h 409956"/>
              <a:gd name="connsiteX14" fmla="*/ 243512 w 435959"/>
              <a:gd name="connsiteY14" fmla="*/ 218562 h 409956"/>
              <a:gd name="connsiteX15" fmla="*/ 243512 w 435959"/>
              <a:gd name="connsiteY15" fmla="*/ 352769 h 409956"/>
              <a:gd name="connsiteX16" fmla="*/ 186362 w 435959"/>
              <a:gd name="connsiteY16" fmla="*/ 409919 h 409956"/>
              <a:gd name="connsiteX17" fmla="*/ 129212 w 435959"/>
              <a:gd name="connsiteY17" fmla="*/ 357532 h 409956"/>
              <a:gd name="connsiteX18" fmla="*/ 123021 w 435959"/>
              <a:gd name="connsiteY18" fmla="*/ 357532 h 409956"/>
              <a:gd name="connsiteX19" fmla="*/ 95684 w 435959"/>
              <a:gd name="connsiteY19" fmla="*/ 330195 h 409956"/>
              <a:gd name="connsiteX20" fmla="*/ 95684 w 435959"/>
              <a:gd name="connsiteY20" fmla="*/ 203512 h 409956"/>
              <a:gd name="connsiteX21" fmla="*/ 123021 w 435959"/>
              <a:gd name="connsiteY21" fmla="*/ 176175 h 409956"/>
              <a:gd name="connsiteX22" fmla="*/ 129022 w 435959"/>
              <a:gd name="connsiteY22" fmla="*/ 176175 h 409956"/>
              <a:gd name="connsiteX23" fmla="*/ 129022 w 435959"/>
              <a:gd name="connsiteY23" fmla="*/ 57113 h 409956"/>
              <a:gd name="connsiteX24" fmla="*/ 90922 w 435959"/>
              <a:gd name="connsiteY24" fmla="*/ 19013 h 409956"/>
              <a:gd name="connsiteX25" fmla="*/ 52822 w 435959"/>
              <a:gd name="connsiteY25" fmla="*/ 57113 h 409956"/>
              <a:gd name="connsiteX26" fmla="*/ 52822 w 435959"/>
              <a:gd name="connsiteY26" fmla="*/ 166650 h 409956"/>
              <a:gd name="connsiteX27" fmla="*/ 52155 w 435959"/>
              <a:gd name="connsiteY27" fmla="*/ 169984 h 409956"/>
              <a:gd name="connsiteX28" fmla="*/ 86159 w 435959"/>
              <a:gd name="connsiteY28" fmla="*/ 211894 h 409956"/>
              <a:gd name="connsiteX29" fmla="*/ 86159 w 435959"/>
              <a:gd name="connsiteY29" fmla="*/ 273807 h 409956"/>
              <a:gd name="connsiteX30" fmla="*/ 43297 w 435959"/>
              <a:gd name="connsiteY30" fmla="*/ 316669 h 409956"/>
              <a:gd name="connsiteX31" fmla="*/ 434 w 435959"/>
              <a:gd name="connsiteY31" fmla="*/ 273807 h 409956"/>
              <a:gd name="connsiteX32" fmla="*/ 434 w 435959"/>
              <a:gd name="connsiteY32" fmla="*/ 211894 h 409956"/>
              <a:gd name="connsiteX33" fmla="*/ 34438 w 435959"/>
              <a:gd name="connsiteY33" fmla="*/ 169984 h 409956"/>
              <a:gd name="connsiteX34" fmla="*/ 33772 w 435959"/>
              <a:gd name="connsiteY34" fmla="*/ 166650 h 409956"/>
              <a:gd name="connsiteX35" fmla="*/ 33772 w 435959"/>
              <a:gd name="connsiteY35" fmla="*/ 57113 h 409956"/>
              <a:gd name="connsiteX36" fmla="*/ 90922 w 435959"/>
              <a:gd name="connsiteY36" fmla="*/ -37 h 409956"/>
              <a:gd name="connsiteX37" fmla="*/ 148072 w 435959"/>
              <a:gd name="connsiteY37" fmla="*/ 57113 h 409956"/>
              <a:gd name="connsiteX38" fmla="*/ 148072 w 435959"/>
              <a:gd name="connsiteY38" fmla="*/ 176175 h 409956"/>
              <a:gd name="connsiteX39" fmla="*/ 153977 w 435959"/>
              <a:gd name="connsiteY39" fmla="*/ 176175 h 409956"/>
              <a:gd name="connsiteX40" fmla="*/ 181409 w 435959"/>
              <a:gd name="connsiteY40" fmla="*/ 203512 h 409956"/>
              <a:gd name="connsiteX41" fmla="*/ 181409 w 435959"/>
              <a:gd name="connsiteY41" fmla="*/ 329814 h 409956"/>
              <a:gd name="connsiteX42" fmla="*/ 153977 w 435959"/>
              <a:gd name="connsiteY42" fmla="*/ 357150 h 409956"/>
              <a:gd name="connsiteX43" fmla="*/ 148548 w 435959"/>
              <a:gd name="connsiteY43" fmla="*/ 357150 h 409956"/>
              <a:gd name="connsiteX44" fmla="*/ 186172 w 435959"/>
              <a:gd name="connsiteY44" fmla="*/ 390488 h 409956"/>
              <a:gd name="connsiteX45" fmla="*/ 224272 w 435959"/>
              <a:gd name="connsiteY45" fmla="*/ 352388 h 409956"/>
              <a:gd name="connsiteX46" fmla="*/ 224272 w 435959"/>
              <a:gd name="connsiteY46" fmla="*/ 217990 h 409956"/>
              <a:gd name="connsiteX47" fmla="*/ 176647 w 435959"/>
              <a:gd name="connsiteY47" fmla="*/ 161698 h 409956"/>
              <a:gd name="connsiteX48" fmla="*/ 203412 w 435959"/>
              <a:gd name="connsiteY48" fmla="*/ 113215 h 409956"/>
              <a:gd name="connsiteX49" fmla="*/ 203412 w 435959"/>
              <a:gd name="connsiteY49" fmla="*/ 106072 h 409956"/>
              <a:gd name="connsiteX50" fmla="*/ 275517 w 435959"/>
              <a:gd name="connsiteY50" fmla="*/ 30538 h 409956"/>
              <a:gd name="connsiteX51" fmla="*/ 320093 w 435959"/>
              <a:gd name="connsiteY51" fmla="*/ 45588 h 409956"/>
              <a:gd name="connsiteX52" fmla="*/ 364575 w 435959"/>
              <a:gd name="connsiteY52" fmla="*/ 30538 h 409956"/>
              <a:gd name="connsiteX53" fmla="*/ 436394 w 435959"/>
              <a:gd name="connsiteY53" fmla="*/ 106453 h 409956"/>
              <a:gd name="connsiteX54" fmla="*/ 43487 w 435959"/>
              <a:gd name="connsiteY54" fmla="*/ 188082 h 409956"/>
              <a:gd name="connsiteX55" fmla="*/ 19675 w 435959"/>
              <a:gd name="connsiteY55" fmla="*/ 211894 h 409956"/>
              <a:gd name="connsiteX56" fmla="*/ 19675 w 435959"/>
              <a:gd name="connsiteY56" fmla="*/ 273807 h 409956"/>
              <a:gd name="connsiteX57" fmla="*/ 43487 w 435959"/>
              <a:gd name="connsiteY57" fmla="*/ 297619 h 409956"/>
              <a:gd name="connsiteX58" fmla="*/ 67300 w 435959"/>
              <a:gd name="connsiteY58" fmla="*/ 273807 h 409956"/>
              <a:gd name="connsiteX59" fmla="*/ 67300 w 435959"/>
              <a:gd name="connsiteY59" fmla="*/ 211894 h 409956"/>
              <a:gd name="connsiteX60" fmla="*/ 43487 w 435959"/>
              <a:gd name="connsiteY60" fmla="*/ 188082 h 409956"/>
              <a:gd name="connsiteX61" fmla="*/ 148262 w 435959"/>
              <a:gd name="connsiteY61" fmla="*/ 195225 h 409956"/>
              <a:gd name="connsiteX62" fmla="*/ 148262 w 435959"/>
              <a:gd name="connsiteY62" fmla="*/ 338100 h 409956"/>
              <a:gd name="connsiteX63" fmla="*/ 154168 w 435959"/>
              <a:gd name="connsiteY63" fmla="*/ 338100 h 409956"/>
              <a:gd name="connsiteX64" fmla="*/ 162550 w 435959"/>
              <a:gd name="connsiteY64" fmla="*/ 329814 h 409956"/>
              <a:gd name="connsiteX65" fmla="*/ 162550 w 435959"/>
              <a:gd name="connsiteY65" fmla="*/ 203512 h 409956"/>
              <a:gd name="connsiteX66" fmla="*/ 154168 w 435959"/>
              <a:gd name="connsiteY66" fmla="*/ 195225 h 409956"/>
              <a:gd name="connsiteX67" fmla="*/ 123212 w 435959"/>
              <a:gd name="connsiteY67" fmla="*/ 338100 h 409956"/>
              <a:gd name="connsiteX68" fmla="*/ 129212 w 435959"/>
              <a:gd name="connsiteY68" fmla="*/ 338100 h 409956"/>
              <a:gd name="connsiteX69" fmla="*/ 129212 w 435959"/>
              <a:gd name="connsiteY69" fmla="*/ 195225 h 409956"/>
              <a:gd name="connsiteX70" fmla="*/ 123212 w 435959"/>
              <a:gd name="connsiteY70" fmla="*/ 195225 h 409956"/>
              <a:gd name="connsiteX71" fmla="*/ 114925 w 435959"/>
              <a:gd name="connsiteY71" fmla="*/ 203512 h 409956"/>
              <a:gd name="connsiteX72" fmla="*/ 114925 w 435959"/>
              <a:gd name="connsiteY72" fmla="*/ 329814 h 409956"/>
              <a:gd name="connsiteX73" fmla="*/ 123212 w 435959"/>
              <a:gd name="connsiteY73" fmla="*/ 338100 h 409956"/>
              <a:gd name="connsiteX74" fmla="*/ 233987 w 435959"/>
              <a:gd name="connsiteY74" fmla="*/ 199988 h 409956"/>
              <a:gd name="connsiteX75" fmla="*/ 272087 w 435959"/>
              <a:gd name="connsiteY75" fmla="*/ 161888 h 409956"/>
              <a:gd name="connsiteX76" fmla="*/ 233987 w 435959"/>
              <a:gd name="connsiteY76" fmla="*/ 123788 h 409956"/>
              <a:gd name="connsiteX77" fmla="*/ 219605 w 435959"/>
              <a:gd name="connsiteY77" fmla="*/ 126646 h 409956"/>
              <a:gd name="connsiteX78" fmla="*/ 218081 w 435959"/>
              <a:gd name="connsiteY78" fmla="*/ 127312 h 409956"/>
              <a:gd name="connsiteX79" fmla="*/ 195887 w 435959"/>
              <a:gd name="connsiteY79" fmla="*/ 161888 h 409956"/>
              <a:gd name="connsiteX80" fmla="*/ 233987 w 435959"/>
              <a:gd name="connsiteY80" fmla="*/ 199988 h 409956"/>
              <a:gd name="connsiteX81" fmla="*/ 417344 w 435959"/>
              <a:gd name="connsiteY81" fmla="*/ 106453 h 409956"/>
              <a:gd name="connsiteX82" fmla="*/ 364194 w 435959"/>
              <a:gd name="connsiteY82" fmla="*/ 49969 h 409956"/>
              <a:gd name="connsiteX83" fmla="*/ 326094 w 435959"/>
              <a:gd name="connsiteY83" fmla="*/ 65305 h 409956"/>
              <a:gd name="connsiteX84" fmla="*/ 312854 w 435959"/>
              <a:gd name="connsiteY84" fmla="*/ 65305 h 409956"/>
              <a:gd name="connsiteX85" fmla="*/ 274754 w 435959"/>
              <a:gd name="connsiteY85" fmla="*/ 49874 h 409956"/>
              <a:gd name="connsiteX86" fmla="*/ 221700 w 435959"/>
              <a:gd name="connsiteY86" fmla="*/ 105881 h 409956"/>
              <a:gd name="connsiteX87" fmla="*/ 233606 w 435959"/>
              <a:gd name="connsiteY87" fmla="*/ 104643 h 409956"/>
              <a:gd name="connsiteX88" fmla="*/ 290756 w 435959"/>
              <a:gd name="connsiteY88" fmla="*/ 161793 h 409956"/>
              <a:gd name="connsiteX89" fmla="*/ 279517 w 435959"/>
              <a:gd name="connsiteY89" fmla="*/ 195702 h 409956"/>
              <a:gd name="connsiteX90" fmla="*/ 319331 w 435959"/>
              <a:gd name="connsiteY90" fmla="*/ 225515 h 409956"/>
              <a:gd name="connsiteX91" fmla="*/ 417344 w 435959"/>
              <a:gd name="connsiteY91" fmla="*/ 106453 h 40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5959" h="409956">
                <a:moveTo>
                  <a:pt x="233987" y="176175"/>
                </a:moveTo>
                <a:cubicBezTo>
                  <a:pt x="226101" y="176175"/>
                  <a:pt x="219700" y="169775"/>
                  <a:pt x="219700" y="161888"/>
                </a:cubicBezTo>
                <a:cubicBezTo>
                  <a:pt x="219700" y="154002"/>
                  <a:pt x="226101" y="147600"/>
                  <a:pt x="233987" y="147600"/>
                </a:cubicBezTo>
                <a:lnTo>
                  <a:pt x="234654" y="147600"/>
                </a:lnTo>
                <a:lnTo>
                  <a:pt x="246275" y="135980"/>
                </a:lnTo>
                <a:cubicBezTo>
                  <a:pt x="249989" y="132285"/>
                  <a:pt x="255990" y="132285"/>
                  <a:pt x="259705" y="135980"/>
                </a:cubicBezTo>
                <a:cubicBezTo>
                  <a:pt x="263401" y="139695"/>
                  <a:pt x="263401" y="145696"/>
                  <a:pt x="259705" y="149410"/>
                </a:cubicBezTo>
                <a:lnTo>
                  <a:pt x="248180" y="160840"/>
                </a:lnTo>
                <a:cubicBezTo>
                  <a:pt x="248180" y="160840"/>
                  <a:pt x="248180" y="161317"/>
                  <a:pt x="248180" y="161602"/>
                </a:cubicBezTo>
                <a:cubicBezTo>
                  <a:pt x="248341" y="169489"/>
                  <a:pt x="242074" y="176014"/>
                  <a:pt x="234178" y="176175"/>
                </a:cubicBezTo>
                <a:cubicBezTo>
                  <a:pt x="234121" y="176175"/>
                  <a:pt x="234054" y="176175"/>
                  <a:pt x="233987" y="176175"/>
                </a:cubicBezTo>
                <a:close/>
                <a:moveTo>
                  <a:pt x="436394" y="106453"/>
                </a:moveTo>
                <a:cubicBezTo>
                  <a:pt x="436394" y="167794"/>
                  <a:pt x="335905" y="245232"/>
                  <a:pt x="319712" y="245232"/>
                </a:cubicBezTo>
                <a:cubicBezTo>
                  <a:pt x="309616" y="245232"/>
                  <a:pt x="281612" y="223039"/>
                  <a:pt x="266182" y="209037"/>
                </a:cubicBezTo>
                <a:cubicBezTo>
                  <a:pt x="259410" y="213819"/>
                  <a:pt x="251675" y="217067"/>
                  <a:pt x="243512" y="218562"/>
                </a:cubicBezTo>
                <a:lnTo>
                  <a:pt x="243512" y="352769"/>
                </a:lnTo>
                <a:cubicBezTo>
                  <a:pt x="243512" y="384335"/>
                  <a:pt x="217928" y="409919"/>
                  <a:pt x="186362" y="409919"/>
                </a:cubicBezTo>
                <a:cubicBezTo>
                  <a:pt x="156568" y="410024"/>
                  <a:pt x="131699" y="387221"/>
                  <a:pt x="129212" y="357532"/>
                </a:cubicBezTo>
                <a:lnTo>
                  <a:pt x="123021" y="357532"/>
                </a:lnTo>
                <a:cubicBezTo>
                  <a:pt x="107924" y="357532"/>
                  <a:pt x="95684" y="345292"/>
                  <a:pt x="95684" y="330195"/>
                </a:cubicBezTo>
                <a:lnTo>
                  <a:pt x="95684" y="203512"/>
                </a:lnTo>
                <a:cubicBezTo>
                  <a:pt x="95684" y="188415"/>
                  <a:pt x="107924" y="176175"/>
                  <a:pt x="123021" y="176175"/>
                </a:cubicBezTo>
                <a:lnTo>
                  <a:pt x="129022" y="176175"/>
                </a:lnTo>
                <a:lnTo>
                  <a:pt x="129022" y="57113"/>
                </a:lnTo>
                <a:cubicBezTo>
                  <a:pt x="129022" y="36072"/>
                  <a:pt x="111963" y="19013"/>
                  <a:pt x="90922" y="19013"/>
                </a:cubicBezTo>
                <a:cubicBezTo>
                  <a:pt x="69881" y="19013"/>
                  <a:pt x="52822" y="36072"/>
                  <a:pt x="52822" y="57113"/>
                </a:cubicBezTo>
                <a:lnTo>
                  <a:pt x="52822" y="166650"/>
                </a:lnTo>
                <a:cubicBezTo>
                  <a:pt x="52803" y="167794"/>
                  <a:pt x="52574" y="168918"/>
                  <a:pt x="52155" y="169984"/>
                </a:cubicBezTo>
                <a:cubicBezTo>
                  <a:pt x="71948" y="174204"/>
                  <a:pt x="86112" y="191663"/>
                  <a:pt x="86159" y="211894"/>
                </a:cubicBezTo>
                <a:lnTo>
                  <a:pt x="86159" y="273807"/>
                </a:lnTo>
                <a:cubicBezTo>
                  <a:pt x="86112" y="297457"/>
                  <a:pt x="66948" y="316612"/>
                  <a:pt x="43297" y="316669"/>
                </a:cubicBezTo>
                <a:cubicBezTo>
                  <a:pt x="19627" y="316669"/>
                  <a:pt x="434" y="297477"/>
                  <a:pt x="434" y="273807"/>
                </a:cubicBezTo>
                <a:lnTo>
                  <a:pt x="434" y="211894"/>
                </a:lnTo>
                <a:cubicBezTo>
                  <a:pt x="444" y="191644"/>
                  <a:pt x="14627" y="174166"/>
                  <a:pt x="34438" y="169984"/>
                </a:cubicBezTo>
                <a:cubicBezTo>
                  <a:pt x="33982" y="168937"/>
                  <a:pt x="33753" y="167794"/>
                  <a:pt x="33772" y="166650"/>
                </a:cubicBezTo>
                <a:lnTo>
                  <a:pt x="33772" y="57113"/>
                </a:lnTo>
                <a:cubicBezTo>
                  <a:pt x="33772" y="25547"/>
                  <a:pt x="59356" y="-37"/>
                  <a:pt x="90922" y="-37"/>
                </a:cubicBezTo>
                <a:cubicBezTo>
                  <a:pt x="122488" y="-37"/>
                  <a:pt x="148072" y="25547"/>
                  <a:pt x="148072" y="57113"/>
                </a:cubicBezTo>
                <a:lnTo>
                  <a:pt x="148072" y="176175"/>
                </a:lnTo>
                <a:lnTo>
                  <a:pt x="153977" y="176175"/>
                </a:lnTo>
                <a:cubicBezTo>
                  <a:pt x="169094" y="176175"/>
                  <a:pt x="181352" y="188396"/>
                  <a:pt x="181409" y="203512"/>
                </a:cubicBezTo>
                <a:lnTo>
                  <a:pt x="181409" y="329814"/>
                </a:lnTo>
                <a:cubicBezTo>
                  <a:pt x="181352" y="344930"/>
                  <a:pt x="169094" y="357150"/>
                  <a:pt x="153977" y="357150"/>
                </a:cubicBezTo>
                <a:lnTo>
                  <a:pt x="148548" y="357150"/>
                </a:lnTo>
                <a:cubicBezTo>
                  <a:pt x="150939" y="376134"/>
                  <a:pt x="167036" y="390403"/>
                  <a:pt x="186172" y="390488"/>
                </a:cubicBezTo>
                <a:cubicBezTo>
                  <a:pt x="207213" y="390488"/>
                  <a:pt x="224272" y="373429"/>
                  <a:pt x="224272" y="352388"/>
                </a:cubicBezTo>
                <a:lnTo>
                  <a:pt x="224272" y="217990"/>
                </a:lnTo>
                <a:cubicBezTo>
                  <a:pt x="196792" y="213342"/>
                  <a:pt x="176675" y="189568"/>
                  <a:pt x="176647" y="161698"/>
                </a:cubicBezTo>
                <a:cubicBezTo>
                  <a:pt x="176618" y="142010"/>
                  <a:pt x="186734" y="123683"/>
                  <a:pt x="203412" y="113215"/>
                </a:cubicBezTo>
                <a:cubicBezTo>
                  <a:pt x="203279" y="110834"/>
                  <a:pt x="203279" y="108453"/>
                  <a:pt x="203412" y="106072"/>
                </a:cubicBezTo>
                <a:cubicBezTo>
                  <a:pt x="203412" y="60828"/>
                  <a:pt x="231987" y="30538"/>
                  <a:pt x="275517" y="30538"/>
                </a:cubicBezTo>
                <a:cubicBezTo>
                  <a:pt x="291623" y="30510"/>
                  <a:pt x="307301" y="35796"/>
                  <a:pt x="320093" y="45588"/>
                </a:cubicBezTo>
                <a:cubicBezTo>
                  <a:pt x="332847" y="35787"/>
                  <a:pt x="348487" y="30491"/>
                  <a:pt x="364575" y="30538"/>
                </a:cubicBezTo>
                <a:cubicBezTo>
                  <a:pt x="407342" y="30919"/>
                  <a:pt x="436394" y="61209"/>
                  <a:pt x="436394" y="106453"/>
                </a:cubicBezTo>
                <a:close/>
                <a:moveTo>
                  <a:pt x="43487" y="188082"/>
                </a:moveTo>
                <a:cubicBezTo>
                  <a:pt x="30333" y="188082"/>
                  <a:pt x="19675" y="198740"/>
                  <a:pt x="19675" y="211894"/>
                </a:cubicBezTo>
                <a:lnTo>
                  <a:pt x="19675" y="273807"/>
                </a:lnTo>
                <a:cubicBezTo>
                  <a:pt x="19675" y="286961"/>
                  <a:pt x="30333" y="297619"/>
                  <a:pt x="43487" y="297619"/>
                </a:cubicBezTo>
                <a:cubicBezTo>
                  <a:pt x="56613" y="297562"/>
                  <a:pt x="67252" y="286932"/>
                  <a:pt x="67300" y="273807"/>
                </a:cubicBezTo>
                <a:lnTo>
                  <a:pt x="67300" y="211894"/>
                </a:lnTo>
                <a:cubicBezTo>
                  <a:pt x="67252" y="198769"/>
                  <a:pt x="56613" y="188129"/>
                  <a:pt x="43487" y="188082"/>
                </a:cubicBezTo>
                <a:close/>
                <a:moveTo>
                  <a:pt x="148262" y="195225"/>
                </a:moveTo>
                <a:lnTo>
                  <a:pt x="148262" y="338100"/>
                </a:lnTo>
                <a:lnTo>
                  <a:pt x="154168" y="338100"/>
                </a:lnTo>
                <a:cubicBezTo>
                  <a:pt x="158759" y="338100"/>
                  <a:pt x="162502" y="334405"/>
                  <a:pt x="162550" y="329814"/>
                </a:cubicBezTo>
                <a:lnTo>
                  <a:pt x="162550" y="203512"/>
                </a:lnTo>
                <a:cubicBezTo>
                  <a:pt x="162502" y="198921"/>
                  <a:pt x="158759" y="195225"/>
                  <a:pt x="154168" y="195225"/>
                </a:cubicBezTo>
                <a:close/>
                <a:moveTo>
                  <a:pt x="123212" y="338100"/>
                </a:moveTo>
                <a:lnTo>
                  <a:pt x="129212" y="338100"/>
                </a:lnTo>
                <a:lnTo>
                  <a:pt x="129212" y="195225"/>
                </a:lnTo>
                <a:lnTo>
                  <a:pt x="123212" y="195225"/>
                </a:lnTo>
                <a:cubicBezTo>
                  <a:pt x="118630" y="195225"/>
                  <a:pt x="114925" y="198940"/>
                  <a:pt x="114925" y="203512"/>
                </a:cubicBezTo>
                <a:lnTo>
                  <a:pt x="114925" y="329814"/>
                </a:lnTo>
                <a:cubicBezTo>
                  <a:pt x="114925" y="334386"/>
                  <a:pt x="118640" y="338100"/>
                  <a:pt x="123212" y="338100"/>
                </a:cubicBezTo>
                <a:close/>
                <a:moveTo>
                  <a:pt x="233987" y="199988"/>
                </a:moveTo>
                <a:cubicBezTo>
                  <a:pt x="255028" y="199988"/>
                  <a:pt x="272087" y="182929"/>
                  <a:pt x="272087" y="161888"/>
                </a:cubicBezTo>
                <a:cubicBezTo>
                  <a:pt x="272087" y="140847"/>
                  <a:pt x="255028" y="123788"/>
                  <a:pt x="233987" y="123788"/>
                </a:cubicBezTo>
                <a:cubicBezTo>
                  <a:pt x="229053" y="123798"/>
                  <a:pt x="224167" y="124769"/>
                  <a:pt x="219605" y="126646"/>
                </a:cubicBezTo>
                <a:lnTo>
                  <a:pt x="218081" y="127312"/>
                </a:lnTo>
                <a:cubicBezTo>
                  <a:pt x="204574" y="133523"/>
                  <a:pt x="195907" y="147020"/>
                  <a:pt x="195887" y="161888"/>
                </a:cubicBezTo>
                <a:cubicBezTo>
                  <a:pt x="195887" y="182929"/>
                  <a:pt x="212947" y="199988"/>
                  <a:pt x="233987" y="199988"/>
                </a:cubicBezTo>
                <a:close/>
                <a:moveTo>
                  <a:pt x="417344" y="106453"/>
                </a:moveTo>
                <a:cubicBezTo>
                  <a:pt x="417344" y="71591"/>
                  <a:pt x="396960" y="49969"/>
                  <a:pt x="364194" y="49969"/>
                </a:cubicBezTo>
                <a:cubicBezTo>
                  <a:pt x="349983" y="49903"/>
                  <a:pt x="336305" y="55408"/>
                  <a:pt x="326094" y="65305"/>
                </a:cubicBezTo>
                <a:cubicBezTo>
                  <a:pt x="322399" y="68877"/>
                  <a:pt x="316550" y="68877"/>
                  <a:pt x="312854" y="65305"/>
                </a:cubicBezTo>
                <a:cubicBezTo>
                  <a:pt x="302682" y="55342"/>
                  <a:pt x="288994" y="49798"/>
                  <a:pt x="274754" y="49874"/>
                </a:cubicBezTo>
                <a:cubicBezTo>
                  <a:pt x="242179" y="49874"/>
                  <a:pt x="221891" y="71305"/>
                  <a:pt x="221700" y="105881"/>
                </a:cubicBezTo>
                <a:cubicBezTo>
                  <a:pt x="225615" y="105081"/>
                  <a:pt x="229606" y="104662"/>
                  <a:pt x="233606" y="104643"/>
                </a:cubicBezTo>
                <a:cubicBezTo>
                  <a:pt x="265172" y="104643"/>
                  <a:pt x="290756" y="130227"/>
                  <a:pt x="290756" y="161793"/>
                </a:cubicBezTo>
                <a:cubicBezTo>
                  <a:pt x="290728" y="174004"/>
                  <a:pt x="286794" y="185891"/>
                  <a:pt x="279517" y="195702"/>
                </a:cubicBezTo>
                <a:cubicBezTo>
                  <a:pt x="291690" y="207027"/>
                  <a:pt x="305034" y="217019"/>
                  <a:pt x="319331" y="225515"/>
                </a:cubicBezTo>
                <a:cubicBezTo>
                  <a:pt x="336762" y="217229"/>
                  <a:pt x="417344" y="155030"/>
                  <a:pt x="417344" y="106453"/>
                </a:cubicBezTo>
                <a:close/>
              </a:path>
            </a:pathLst>
          </a:custGeom>
          <a:solidFill>
            <a:srgbClr val="001965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2" name="Freeform: Shape 445">
            <a:extLst>
              <a:ext uri="{FF2B5EF4-FFF2-40B4-BE49-F238E27FC236}">
                <a16:creationId xmlns:a16="http://schemas.microsoft.com/office/drawing/2014/main" xmlns="" id="{5868F902-1E12-7611-EE78-C30F64AB9B43}"/>
              </a:ext>
            </a:extLst>
          </p:cNvPr>
          <p:cNvSpPr/>
          <p:nvPr/>
        </p:nvSpPr>
        <p:spPr>
          <a:xfrm>
            <a:off x="2598898" y="5399724"/>
            <a:ext cx="545326" cy="651444"/>
          </a:xfrm>
          <a:custGeom>
            <a:avLst/>
            <a:gdLst>
              <a:gd name="connsiteX0" fmla="*/ 57617 w 199833"/>
              <a:gd name="connsiteY0" fmla="*/ 171803 h 238715"/>
              <a:gd name="connsiteX1" fmla="*/ 56379 w 199833"/>
              <a:gd name="connsiteY1" fmla="*/ 218761 h 238715"/>
              <a:gd name="connsiteX2" fmla="*/ 58474 w 199833"/>
              <a:gd name="connsiteY2" fmla="*/ 221333 h 238715"/>
              <a:gd name="connsiteX3" fmla="*/ 58474 w 199833"/>
              <a:gd name="connsiteY3" fmla="*/ 234954 h 238715"/>
              <a:gd name="connsiteX4" fmla="*/ 45425 w 199833"/>
              <a:gd name="connsiteY4" fmla="*/ 236668 h 238715"/>
              <a:gd name="connsiteX5" fmla="*/ 848 w 199833"/>
              <a:gd name="connsiteY5" fmla="*/ 169993 h 238715"/>
              <a:gd name="connsiteX6" fmla="*/ 21232 w 199833"/>
              <a:gd name="connsiteY6" fmla="*/ 99604 h 238715"/>
              <a:gd name="connsiteX7" fmla="*/ 38186 w 199833"/>
              <a:gd name="connsiteY7" fmla="*/ 102366 h 238715"/>
              <a:gd name="connsiteX8" fmla="*/ 38853 w 199833"/>
              <a:gd name="connsiteY8" fmla="*/ 103985 h 238715"/>
              <a:gd name="connsiteX9" fmla="*/ 60037 w 199833"/>
              <a:gd name="connsiteY9" fmla="*/ 116320 h 238715"/>
              <a:gd name="connsiteX10" fmla="*/ 65904 w 199833"/>
              <a:gd name="connsiteY10" fmla="*/ 113510 h 238715"/>
              <a:gd name="connsiteX11" fmla="*/ 72952 w 199833"/>
              <a:gd name="connsiteY11" fmla="*/ 99222 h 238715"/>
              <a:gd name="connsiteX12" fmla="*/ 65904 w 199833"/>
              <a:gd name="connsiteY12" fmla="*/ 80172 h 238715"/>
              <a:gd name="connsiteX13" fmla="*/ 65904 w 199833"/>
              <a:gd name="connsiteY13" fmla="*/ 35500 h 238715"/>
              <a:gd name="connsiteX14" fmla="*/ 91812 w 199833"/>
              <a:gd name="connsiteY14" fmla="*/ 4925 h 238715"/>
              <a:gd name="connsiteX15" fmla="*/ 100861 w 199833"/>
              <a:gd name="connsiteY15" fmla="*/ 353 h 238715"/>
              <a:gd name="connsiteX16" fmla="*/ 112024 w 199833"/>
              <a:gd name="connsiteY16" fmla="*/ 5411 h 238715"/>
              <a:gd name="connsiteX17" fmla="*/ 112576 w 199833"/>
              <a:gd name="connsiteY17" fmla="*/ 8735 h 238715"/>
              <a:gd name="connsiteX18" fmla="*/ 112576 w 199833"/>
              <a:gd name="connsiteY18" fmla="*/ 15117 h 238715"/>
              <a:gd name="connsiteX19" fmla="*/ 123625 w 199833"/>
              <a:gd name="connsiteY19" fmla="*/ 42835 h 238715"/>
              <a:gd name="connsiteX20" fmla="*/ 143723 w 199833"/>
              <a:gd name="connsiteY20" fmla="*/ 58265 h 238715"/>
              <a:gd name="connsiteX21" fmla="*/ 172298 w 199833"/>
              <a:gd name="connsiteY21" fmla="*/ 97318 h 238715"/>
              <a:gd name="connsiteX22" fmla="*/ 168583 w 199833"/>
              <a:gd name="connsiteY22" fmla="*/ 131608 h 238715"/>
              <a:gd name="connsiteX23" fmla="*/ 163154 w 199833"/>
              <a:gd name="connsiteY23" fmla="*/ 148276 h 238715"/>
              <a:gd name="connsiteX24" fmla="*/ 168393 w 199833"/>
              <a:gd name="connsiteY24" fmla="*/ 146371 h 238715"/>
              <a:gd name="connsiteX25" fmla="*/ 181347 w 199833"/>
              <a:gd name="connsiteY25" fmla="*/ 136370 h 238715"/>
              <a:gd name="connsiteX26" fmla="*/ 185633 w 199833"/>
              <a:gd name="connsiteY26" fmla="*/ 132941 h 238715"/>
              <a:gd name="connsiteX27" fmla="*/ 197063 w 199833"/>
              <a:gd name="connsiteY27" fmla="*/ 137227 h 238715"/>
              <a:gd name="connsiteX28" fmla="*/ 185633 w 199833"/>
              <a:gd name="connsiteY28" fmla="*/ 205998 h 238715"/>
              <a:gd name="connsiteX29" fmla="*/ 160678 w 199833"/>
              <a:gd name="connsiteY29" fmla="*/ 232763 h 238715"/>
              <a:gd name="connsiteX30" fmla="*/ 143209 w 199833"/>
              <a:gd name="connsiteY30" fmla="*/ 231496 h 238715"/>
              <a:gd name="connsiteX31" fmla="*/ 141628 w 199833"/>
              <a:gd name="connsiteY31" fmla="*/ 217618 h 238715"/>
              <a:gd name="connsiteX32" fmla="*/ 137056 w 199833"/>
              <a:gd name="connsiteY32" fmla="*/ 167898 h 238715"/>
              <a:gd name="connsiteX33" fmla="*/ 120863 w 199833"/>
              <a:gd name="connsiteY33" fmla="*/ 141609 h 238715"/>
              <a:gd name="connsiteX34" fmla="*/ 107623 w 199833"/>
              <a:gd name="connsiteY34" fmla="*/ 106462 h 238715"/>
              <a:gd name="connsiteX35" fmla="*/ 105528 w 199833"/>
              <a:gd name="connsiteY35" fmla="*/ 109224 h 238715"/>
              <a:gd name="connsiteX36" fmla="*/ 92383 w 199833"/>
              <a:gd name="connsiteY36" fmla="*/ 147324 h 238715"/>
              <a:gd name="connsiteX37" fmla="*/ 96956 w 199833"/>
              <a:gd name="connsiteY37" fmla="*/ 168945 h 238715"/>
              <a:gd name="connsiteX38" fmla="*/ 97432 w 199833"/>
              <a:gd name="connsiteY38" fmla="*/ 169803 h 238715"/>
              <a:gd name="connsiteX39" fmla="*/ 95050 w 199833"/>
              <a:gd name="connsiteY39" fmla="*/ 194282 h 238715"/>
              <a:gd name="connsiteX40" fmla="*/ 67714 w 199833"/>
              <a:gd name="connsiteY40" fmla="*/ 192187 h 238715"/>
              <a:gd name="connsiteX41" fmla="*/ 58189 w 199833"/>
              <a:gd name="connsiteY41" fmla="*/ 171994 h 23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9833" h="238715">
                <a:moveTo>
                  <a:pt x="57617" y="171803"/>
                </a:moveTo>
                <a:cubicBezTo>
                  <a:pt x="45844" y="185071"/>
                  <a:pt x="45321" y="204893"/>
                  <a:pt x="56379" y="218761"/>
                </a:cubicBezTo>
                <a:lnTo>
                  <a:pt x="58474" y="221333"/>
                </a:lnTo>
                <a:cubicBezTo>
                  <a:pt x="61951" y="225210"/>
                  <a:pt x="61951" y="231077"/>
                  <a:pt x="58474" y="234954"/>
                </a:cubicBezTo>
                <a:cubicBezTo>
                  <a:pt x="55284" y="238926"/>
                  <a:pt x="49531" y="239678"/>
                  <a:pt x="45425" y="236668"/>
                </a:cubicBezTo>
                <a:cubicBezTo>
                  <a:pt x="20984" y="222609"/>
                  <a:pt x="4496" y="197959"/>
                  <a:pt x="848" y="169993"/>
                </a:cubicBezTo>
                <a:cubicBezTo>
                  <a:pt x="-3333" y="144657"/>
                  <a:pt x="4163" y="118787"/>
                  <a:pt x="21232" y="99604"/>
                </a:cubicBezTo>
                <a:cubicBezTo>
                  <a:pt x="29042" y="90650"/>
                  <a:pt x="33424" y="91412"/>
                  <a:pt x="38186" y="102366"/>
                </a:cubicBezTo>
                <a:cubicBezTo>
                  <a:pt x="38186" y="102937"/>
                  <a:pt x="38663" y="103413"/>
                  <a:pt x="38853" y="103985"/>
                </a:cubicBezTo>
                <a:cubicBezTo>
                  <a:pt x="41301" y="113243"/>
                  <a:pt x="50788" y="118768"/>
                  <a:pt x="60037" y="116320"/>
                </a:cubicBezTo>
                <a:cubicBezTo>
                  <a:pt x="62151" y="115758"/>
                  <a:pt x="64142" y="114805"/>
                  <a:pt x="65904" y="113510"/>
                </a:cubicBezTo>
                <a:cubicBezTo>
                  <a:pt x="71629" y="111319"/>
                  <a:pt x="74705" y="105099"/>
                  <a:pt x="72952" y="99222"/>
                </a:cubicBezTo>
                <a:cubicBezTo>
                  <a:pt x="71286" y="92641"/>
                  <a:pt x="68924" y="86249"/>
                  <a:pt x="65904" y="80172"/>
                </a:cubicBezTo>
                <a:cubicBezTo>
                  <a:pt x="58284" y="66256"/>
                  <a:pt x="58284" y="49416"/>
                  <a:pt x="65904" y="35500"/>
                </a:cubicBezTo>
                <a:cubicBezTo>
                  <a:pt x="71791" y="23270"/>
                  <a:pt x="80706" y="12745"/>
                  <a:pt x="91812" y="4925"/>
                </a:cubicBezTo>
                <a:cubicBezTo>
                  <a:pt x="94603" y="2991"/>
                  <a:pt x="97651" y="1448"/>
                  <a:pt x="100861" y="353"/>
                </a:cubicBezTo>
                <a:cubicBezTo>
                  <a:pt x="105338" y="-1333"/>
                  <a:pt x="110338" y="934"/>
                  <a:pt x="112024" y="5411"/>
                </a:cubicBezTo>
                <a:cubicBezTo>
                  <a:pt x="112424" y="6477"/>
                  <a:pt x="112614" y="7602"/>
                  <a:pt x="112576" y="8735"/>
                </a:cubicBezTo>
                <a:cubicBezTo>
                  <a:pt x="112576" y="10926"/>
                  <a:pt x="112576" y="12926"/>
                  <a:pt x="112576" y="15117"/>
                </a:cubicBezTo>
                <a:cubicBezTo>
                  <a:pt x="111748" y="25575"/>
                  <a:pt x="115834" y="35815"/>
                  <a:pt x="123625" y="42835"/>
                </a:cubicBezTo>
                <a:cubicBezTo>
                  <a:pt x="129902" y="48502"/>
                  <a:pt x="136627" y="53664"/>
                  <a:pt x="143723" y="58265"/>
                </a:cubicBezTo>
                <a:cubicBezTo>
                  <a:pt x="158649" y="66304"/>
                  <a:pt x="169155" y="80658"/>
                  <a:pt x="172298" y="97318"/>
                </a:cubicBezTo>
                <a:cubicBezTo>
                  <a:pt x="173784" y="108881"/>
                  <a:pt x="172508" y="120635"/>
                  <a:pt x="168583" y="131608"/>
                </a:cubicBezTo>
                <a:cubicBezTo>
                  <a:pt x="166869" y="136751"/>
                  <a:pt x="165250" y="141990"/>
                  <a:pt x="163154" y="148276"/>
                </a:cubicBezTo>
                <a:cubicBezTo>
                  <a:pt x="164993" y="147933"/>
                  <a:pt x="166764" y="147295"/>
                  <a:pt x="168393" y="146371"/>
                </a:cubicBezTo>
                <a:cubicBezTo>
                  <a:pt x="172774" y="143133"/>
                  <a:pt x="177061" y="139704"/>
                  <a:pt x="181347" y="136370"/>
                </a:cubicBezTo>
                <a:lnTo>
                  <a:pt x="185633" y="132941"/>
                </a:lnTo>
                <a:cubicBezTo>
                  <a:pt x="191348" y="128845"/>
                  <a:pt x="195158" y="130369"/>
                  <a:pt x="197063" y="137227"/>
                </a:cubicBezTo>
                <a:cubicBezTo>
                  <a:pt x="202730" y="160754"/>
                  <a:pt x="198606" y="185576"/>
                  <a:pt x="185633" y="205998"/>
                </a:cubicBezTo>
                <a:cubicBezTo>
                  <a:pt x="179175" y="216485"/>
                  <a:pt x="170689" y="225581"/>
                  <a:pt x="160678" y="232763"/>
                </a:cubicBezTo>
                <a:cubicBezTo>
                  <a:pt x="155506" y="237240"/>
                  <a:pt x="147686" y="236668"/>
                  <a:pt x="143209" y="231496"/>
                </a:cubicBezTo>
                <a:cubicBezTo>
                  <a:pt x="139875" y="227638"/>
                  <a:pt x="139247" y="222133"/>
                  <a:pt x="141628" y="217618"/>
                </a:cubicBezTo>
                <a:cubicBezTo>
                  <a:pt x="148676" y="201350"/>
                  <a:pt x="146952" y="182604"/>
                  <a:pt x="137056" y="167898"/>
                </a:cubicBezTo>
                <a:cubicBezTo>
                  <a:pt x="131122" y="159478"/>
                  <a:pt x="125711" y="150696"/>
                  <a:pt x="120863" y="141609"/>
                </a:cubicBezTo>
                <a:cubicBezTo>
                  <a:pt x="115529" y="130369"/>
                  <a:pt x="112100" y="118368"/>
                  <a:pt x="107623" y="106462"/>
                </a:cubicBezTo>
                <a:cubicBezTo>
                  <a:pt x="107623" y="106938"/>
                  <a:pt x="106290" y="108081"/>
                  <a:pt x="105528" y="109224"/>
                </a:cubicBezTo>
                <a:cubicBezTo>
                  <a:pt x="97917" y="120568"/>
                  <a:pt x="93384" y="133703"/>
                  <a:pt x="92383" y="147324"/>
                </a:cubicBezTo>
                <a:cubicBezTo>
                  <a:pt x="91736" y="154820"/>
                  <a:pt x="93326" y="162345"/>
                  <a:pt x="96956" y="168945"/>
                </a:cubicBezTo>
                <a:cubicBezTo>
                  <a:pt x="97060" y="169260"/>
                  <a:pt x="97222" y="169545"/>
                  <a:pt x="97432" y="169803"/>
                </a:cubicBezTo>
                <a:cubicBezTo>
                  <a:pt x="103109" y="177346"/>
                  <a:pt x="102070" y="187977"/>
                  <a:pt x="95050" y="194282"/>
                </a:cubicBezTo>
                <a:cubicBezTo>
                  <a:pt x="86554" y="200007"/>
                  <a:pt x="75239" y="199140"/>
                  <a:pt x="67714" y="192187"/>
                </a:cubicBezTo>
                <a:cubicBezTo>
                  <a:pt x="62504" y="186614"/>
                  <a:pt x="59179" y="179556"/>
                  <a:pt x="58189" y="171994"/>
                </a:cubicBezTo>
                <a:close/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4" name="Rounded Rectangle 10">
            <a:extLst>
              <a:ext uri="{FF2B5EF4-FFF2-40B4-BE49-F238E27FC236}">
                <a16:creationId xmlns:a16="http://schemas.microsoft.com/office/drawing/2014/main" xmlns="" id="{4E6F1187-DE1C-8FF0-B3FE-B4A68910C340}"/>
              </a:ext>
            </a:extLst>
          </p:cNvPr>
          <p:cNvSpPr>
            <a:spLocks noChangeAspect="1"/>
          </p:cNvSpPr>
          <p:nvPr/>
        </p:nvSpPr>
        <p:spPr>
          <a:xfrm>
            <a:off x="592293" y="3704677"/>
            <a:ext cx="855175" cy="394057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3" u="none" strike="noStrike" kern="1200" cap="none" spc="0" normalizeH="0" baseline="0" noProof="0" dirty="0">
                <a:ln>
                  <a:noFill/>
                </a:ln>
                <a:solidFill>
                  <a:srgbClr val="0057AD"/>
                </a:solidFill>
                <a:effectLst/>
                <a:uLnTx/>
                <a:uFillTx/>
                <a:latin typeface="Arial Narrow" panose="020B0604020202020204" pitchFamily="34" charset="0"/>
                <a:ea typeface="Apis For Office" panose="020B0504010101010104" pitchFamily="34" charset="0"/>
                <a:cs typeface="Arial Narrow" panose="020B0604020202020204" pitchFamily="34" charset="0"/>
              </a:rPr>
              <a:t>BMI</a:t>
            </a:r>
          </a:p>
        </p:txBody>
      </p:sp>
      <p:sp>
        <p:nvSpPr>
          <p:cNvPr id="46" name="Up Arrow 7">
            <a:extLst>
              <a:ext uri="{FF2B5EF4-FFF2-40B4-BE49-F238E27FC236}">
                <a16:creationId xmlns:a16="http://schemas.microsoft.com/office/drawing/2014/main" xmlns="" id="{A1E6539C-D3A9-8D9F-07CF-720A0F2FAF03}"/>
              </a:ext>
            </a:extLst>
          </p:cNvPr>
          <p:cNvSpPr/>
          <p:nvPr/>
        </p:nvSpPr>
        <p:spPr>
          <a:xfrm>
            <a:off x="595263" y="3765623"/>
            <a:ext cx="219221" cy="217728"/>
          </a:xfrm>
          <a:prstGeom prst="upArrow">
            <a:avLst>
              <a:gd name="adj1" fmla="val 43887"/>
              <a:gd name="adj2" fmla="val 59168"/>
            </a:avLst>
          </a:prstGeom>
          <a:solidFill>
            <a:srgbClr val="0057AD"/>
          </a:solidFill>
          <a:ln w="9525">
            <a:solidFill>
              <a:srgbClr val="005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0057AD"/>
              </a:highlight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9" name="TextBox 378">
            <a:extLst>
              <a:ext uri="{FF2B5EF4-FFF2-40B4-BE49-F238E27FC236}">
                <a16:creationId xmlns:a16="http://schemas.microsoft.com/office/drawing/2014/main" xmlns="" id="{C3E725BF-6D38-BEE2-C3FC-CEE8CBE4C039}"/>
              </a:ext>
            </a:extLst>
          </p:cNvPr>
          <p:cNvSpPr txBox="1"/>
          <p:nvPr/>
        </p:nvSpPr>
        <p:spPr>
          <a:xfrm>
            <a:off x="3434230" y="5556967"/>
            <a:ext cx="2699668" cy="36643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840606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Inflammation</a:t>
            </a:r>
          </a:p>
        </p:txBody>
      </p:sp>
      <p:pic>
        <p:nvPicPr>
          <p:cNvPr id="55" name="Picture 4">
            <a:extLst>
              <a:ext uri="{FF2B5EF4-FFF2-40B4-BE49-F238E27FC236}">
                <a16:creationId xmlns:a16="http://schemas.microsoft.com/office/drawing/2014/main" xmlns="" id="{C46415A7-42E6-FE96-2184-CB1611CFF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879" y="1379007"/>
            <a:ext cx="2699669" cy="2363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7" name="Picture 3" descr="adesione dei monociti all' endotelio">
            <a:extLst>
              <a:ext uri="{FF2B5EF4-FFF2-40B4-BE49-F238E27FC236}">
                <a16:creationId xmlns:a16="http://schemas.microsoft.com/office/drawing/2014/main" xmlns="" id="{9FD7DACA-B031-4328-33F5-3B4DB2A3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545" y="1351655"/>
            <a:ext cx="2710699" cy="23990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>
            <a:extLst>
              <a:ext uri="{FF2B5EF4-FFF2-40B4-BE49-F238E27FC236}">
                <a16:creationId xmlns:a16="http://schemas.microsoft.com/office/drawing/2014/main" xmlns="" id="{58481C33-9147-9019-E5D8-77326141E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879" y="3916053"/>
            <a:ext cx="2710698" cy="23600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9" name="Picture 5">
            <a:extLst>
              <a:ext uri="{FF2B5EF4-FFF2-40B4-BE49-F238E27FC236}">
                <a16:creationId xmlns:a16="http://schemas.microsoft.com/office/drawing/2014/main" xmlns="" id="{EE381D9C-A9F9-C88B-B8F4-8B6A509D5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545" y="3921360"/>
            <a:ext cx="2731102" cy="235478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146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649" y="6520113"/>
            <a:ext cx="463187" cy="3378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9" y="6587081"/>
            <a:ext cx="679117" cy="242099"/>
          </a:xfrm>
          <a:prstGeom prst="rect">
            <a:avLst/>
          </a:prstGeom>
        </p:spPr>
      </p:pic>
      <p:sp>
        <p:nvSpPr>
          <p:cNvPr id="10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561" y="6587081"/>
            <a:ext cx="6400800" cy="242099"/>
          </a:xfrm>
          <a:prstGeom prst="rect">
            <a:avLst/>
          </a:prstGeom>
        </p:spPr>
        <p:txBody>
          <a:bodyPr vert="horz" lIns="91358" tIns="45678" rIns="91358" bIns="4567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n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8" y="6564965"/>
            <a:ext cx="12187952" cy="2751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CE120CDB-2EBD-8CC1-0A10-521EECDED2E6}"/>
              </a:ext>
            </a:extLst>
          </p:cNvPr>
          <p:cNvGrpSpPr>
            <a:grpSpLocks noChangeAspect="1"/>
          </p:cNvGrpSpPr>
          <p:nvPr/>
        </p:nvGrpSpPr>
        <p:grpSpPr>
          <a:xfrm>
            <a:off x="360606" y="909669"/>
            <a:ext cx="11393551" cy="555247"/>
            <a:chOff x="5067300" y="3340100"/>
            <a:chExt cx="3970174" cy="19348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xmlns="" id="{1E3F3CBA-827A-BB53-7F44-A503A20C5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0074" y="3355780"/>
              <a:ext cx="2057400" cy="17780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xmlns="" id="{5DE08852-0634-CFD1-D8B9-113BF30D7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7300" y="3340100"/>
              <a:ext cx="2057400" cy="177800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263A6581-4D50-3D38-AD1E-4910D9CB0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468" y="1348473"/>
            <a:ext cx="3022837" cy="52005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991AE011-B494-82A3-A9E8-5F595BC6A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709" y="247281"/>
            <a:ext cx="5669507" cy="379915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6BBE746D-033A-2613-041F-A71AE4888909}"/>
              </a:ext>
            </a:extLst>
          </p:cNvPr>
          <p:cNvGrpSpPr/>
          <p:nvPr/>
        </p:nvGrpSpPr>
        <p:grpSpPr>
          <a:xfrm>
            <a:off x="3778521" y="552068"/>
            <a:ext cx="4123448" cy="529859"/>
            <a:chOff x="5372100" y="3307603"/>
            <a:chExt cx="2417015" cy="222997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xmlns="" id="{BF200BDA-26FD-84BB-6D03-AD359E7B1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2100" y="3327400"/>
              <a:ext cx="1447800" cy="20320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xmlns="" id="{E6A642DC-A348-F3F2-98E3-DB60BFBBC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60415" y="3307603"/>
              <a:ext cx="1028700" cy="203200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xmlns="" id="{9E1420D1-4DA8-CEE8-B2A0-93B74895A264}"/>
              </a:ext>
            </a:extLst>
          </p:cNvPr>
          <p:cNvGrpSpPr/>
          <p:nvPr/>
        </p:nvGrpSpPr>
        <p:grpSpPr>
          <a:xfrm>
            <a:off x="909355" y="2249084"/>
            <a:ext cx="10081280" cy="4041203"/>
            <a:chOff x="909354" y="2249083"/>
            <a:chExt cx="10081280" cy="4041203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xmlns="" id="{C1463898-BD52-AA5F-F8D0-A78C012BC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9354" y="2249083"/>
              <a:ext cx="10081280" cy="4041203"/>
            </a:xfrm>
            <a:prstGeom prst="rect">
              <a:avLst/>
            </a:prstGeom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xmlns="" id="{9B4599CB-6476-B8D7-BD10-10DB767EA3A5}"/>
                </a:ext>
              </a:extLst>
            </p:cNvPr>
            <p:cNvSpPr/>
            <p:nvPr/>
          </p:nvSpPr>
          <p:spPr>
            <a:xfrm>
              <a:off x="10080352" y="5741735"/>
              <a:ext cx="859872" cy="529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07017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6" y="6564962"/>
            <a:ext cx="12187954" cy="5703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F1A43423-35ED-ADBE-7C74-86376D8A2639}"/>
              </a:ext>
            </a:extLst>
          </p:cNvPr>
          <p:cNvSpPr txBox="1"/>
          <p:nvPr/>
        </p:nvSpPr>
        <p:spPr>
          <a:xfrm>
            <a:off x="500984" y="382012"/>
            <a:ext cx="4877262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79070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Five</a:t>
            </a:r>
            <a:r>
              <a:rPr lang="it-IT" sz="2000" b="1" dirty="0">
                <a:solidFill>
                  <a:srgbClr val="79070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79070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different</a:t>
            </a:r>
            <a:r>
              <a:rPr lang="it-IT" sz="2000" b="1" dirty="0">
                <a:solidFill>
                  <a:srgbClr val="79070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79070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signaling</a:t>
            </a:r>
            <a:r>
              <a:rPr lang="it-IT" sz="2000" b="1" dirty="0">
                <a:solidFill>
                  <a:srgbClr val="79070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pathways 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are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dominant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determinants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of adipose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tissue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inflammation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increased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circulating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endotoxin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due to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dysregulation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in the microbiota-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gut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-brain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axis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systemic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oxidative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stress,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macrophage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accumulation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adipocyte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death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NLRP3 </a:t>
            </a:r>
            <a:r>
              <a:rPr lang="it-IT" sz="20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inflammasome</a:t>
            </a:r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activation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Release of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several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highly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active</a:t>
            </a:r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molecules</a:t>
            </a:r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it-IT" sz="20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adipokines</a:t>
            </a:r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 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(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leptin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resistin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adiponectin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visfatin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) and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classical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cytokines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such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as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TNF</a:t>
            </a:r>
            <a:r>
              <a:rPr lang="el-G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α, 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IL-6, MCP-1 and IL-1.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79070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Three </a:t>
            </a:r>
            <a:r>
              <a:rPr lang="it-IT" sz="2000" b="1" dirty="0" err="1">
                <a:solidFill>
                  <a:srgbClr val="79070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metabolic</a:t>
            </a:r>
            <a:r>
              <a:rPr lang="it-IT" sz="2000" b="1" dirty="0">
                <a:solidFill>
                  <a:srgbClr val="79070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pathways 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are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noteworthy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in the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development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of adipose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tissue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inflammation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toll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-like receptor 4/ phosphatidyl-inositol-3′-kinase/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Protein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kinase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B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signaling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pathway,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endoplasmic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reticulum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stress-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derived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unfolded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protein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response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, and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inhibitor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nuclear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factor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kappa-B </a:t>
            </a:r>
            <a:r>
              <a:rPr lang="it-IT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kinase</a:t>
            </a:r>
            <a:r>
              <a:rPr lang="it-IT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beta (IKK</a:t>
            </a:r>
            <a:r>
              <a:rPr lang="el-G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β)- </a:t>
            </a:r>
            <a:r>
              <a:rPr lang="it-IT" sz="20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nuclear</a:t>
            </a:r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factor</a:t>
            </a:r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kappa B (NF-</a:t>
            </a:r>
            <a:r>
              <a:rPr lang="el-GR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κ</a:t>
            </a:r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B) pathway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938" y="94569"/>
            <a:ext cx="6733551" cy="643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1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649" y="6520113"/>
            <a:ext cx="463187" cy="3378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9" y="6587081"/>
            <a:ext cx="679117" cy="242099"/>
          </a:xfrm>
          <a:prstGeom prst="rect">
            <a:avLst/>
          </a:prstGeom>
        </p:spPr>
      </p:pic>
      <p:sp>
        <p:nvSpPr>
          <p:cNvPr id="10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561" y="6587081"/>
            <a:ext cx="6400800" cy="242099"/>
          </a:xfrm>
          <a:prstGeom prst="rect">
            <a:avLst/>
          </a:prstGeom>
        </p:spPr>
        <p:txBody>
          <a:bodyPr vert="horz" lIns="91358" tIns="45678" rIns="91358" bIns="4567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n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8" y="6564965"/>
            <a:ext cx="12187952" cy="2751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EC284E75-CB83-AB4A-8820-9FFF9E44109F}"/>
              </a:ext>
            </a:extLst>
          </p:cNvPr>
          <p:cNvSpPr txBox="1">
            <a:spLocks noChangeArrowheads="1"/>
          </p:cNvSpPr>
          <p:nvPr/>
        </p:nvSpPr>
        <p:spPr>
          <a:xfrm>
            <a:off x="580251" y="863520"/>
            <a:ext cx="3126415" cy="1516388"/>
          </a:xfrm>
          <a:prstGeom prst="rect">
            <a:avLst/>
          </a:prstGeom>
        </p:spPr>
        <p:txBody>
          <a:bodyPr vert="horz" lIns="91358" tIns="45678" rIns="91358" bIns="45678" rtlCol="0" anchor="b">
            <a:noAutofit/>
          </a:bodyPr>
          <a:lstStyle>
            <a:lvl1pPr algn="ctr" defTabSz="9135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2800" b="1" dirty="0" err="1">
                <a:solidFill>
                  <a:srgbClr val="800000"/>
                </a:solidFill>
                <a:latin typeface="Arial Narrow"/>
                <a:cs typeface="Arial Narrow"/>
              </a:rPr>
              <a:t>monocytes</a:t>
            </a:r>
            <a:r>
              <a:rPr lang="it-IT" sz="2800" b="1" dirty="0">
                <a:solidFill>
                  <a:srgbClr val="800000"/>
                </a:solidFill>
                <a:latin typeface="Arial Narrow"/>
                <a:cs typeface="Arial Narrow"/>
              </a:rPr>
              <a:t> </a:t>
            </a:r>
            <a:r>
              <a:rPr lang="it-IT" sz="2800" b="1" dirty="0" err="1">
                <a:solidFill>
                  <a:srgbClr val="800000"/>
                </a:solidFill>
                <a:latin typeface="Arial Narrow"/>
                <a:cs typeface="Arial Narrow"/>
              </a:rPr>
              <a:t>adhesion</a:t>
            </a:r>
            <a:r>
              <a:rPr lang="it-IT" sz="2800" b="1" dirty="0">
                <a:solidFill>
                  <a:srgbClr val="800000"/>
                </a:solidFill>
                <a:latin typeface="Arial Narrow"/>
                <a:cs typeface="Arial Narrow"/>
              </a:rPr>
              <a:t>  to “</a:t>
            </a:r>
            <a:r>
              <a:rPr lang="it-IT" sz="2800" b="1" dirty="0" err="1">
                <a:solidFill>
                  <a:srgbClr val="800000"/>
                </a:solidFill>
                <a:latin typeface="Arial Narrow"/>
                <a:cs typeface="Arial Narrow"/>
              </a:rPr>
              <a:t>activated</a:t>
            </a:r>
            <a:r>
              <a:rPr lang="it-IT" sz="2800" b="1" dirty="0">
                <a:solidFill>
                  <a:srgbClr val="800000"/>
                </a:solidFill>
                <a:latin typeface="Arial Narrow"/>
                <a:cs typeface="Arial Narrow"/>
              </a:rPr>
              <a:t>” </a:t>
            </a:r>
            <a:r>
              <a:rPr lang="it-IT" sz="2800" b="1" dirty="0" err="1">
                <a:solidFill>
                  <a:srgbClr val="800000"/>
                </a:solidFill>
                <a:latin typeface="Arial Narrow"/>
                <a:cs typeface="Arial Narrow"/>
              </a:rPr>
              <a:t>endothelial</a:t>
            </a:r>
            <a:r>
              <a:rPr lang="it-IT" sz="2800" b="1" dirty="0">
                <a:solidFill>
                  <a:srgbClr val="800000"/>
                </a:solidFill>
                <a:latin typeface="Arial Narrow"/>
                <a:cs typeface="Arial Narrow"/>
              </a:rPr>
              <a:t> cells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7F602F7E-D49D-0B6D-15E6-3C0F5D30F954}"/>
              </a:ext>
            </a:extLst>
          </p:cNvPr>
          <p:cNvGrpSpPr/>
          <p:nvPr/>
        </p:nvGrpSpPr>
        <p:grpSpPr>
          <a:xfrm>
            <a:off x="3899815" y="289456"/>
            <a:ext cx="7717634" cy="6116930"/>
            <a:chOff x="1929026" y="544083"/>
            <a:chExt cx="6698104" cy="5682367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EFDCDFE4-5549-B94A-9A3D-BBA8C19D6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026" y="544083"/>
              <a:ext cx="3221999" cy="273581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3" descr="adesione dei monociti all' endotelio">
              <a:extLst>
                <a:ext uri="{FF2B5EF4-FFF2-40B4-BE49-F238E27FC236}">
                  <a16:creationId xmlns:a16="http://schemas.microsoft.com/office/drawing/2014/main" xmlns="" id="{94C4707A-CF94-FA43-B9A9-ECBD83D8F0E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971" y="544087"/>
              <a:ext cx="3221999" cy="273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5">
              <a:extLst>
                <a:ext uri="{FF2B5EF4-FFF2-40B4-BE49-F238E27FC236}">
                  <a16:creationId xmlns:a16="http://schemas.microsoft.com/office/drawing/2014/main" xmlns="" id="{A67E8539-EC80-D7B9-9B87-8691EA64859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026" y="3474912"/>
              <a:ext cx="3221999" cy="273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xmlns="" id="{1522D612-0BB9-1774-7C93-59BB1CDEF8D8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131" y="3490450"/>
              <a:ext cx="3221999" cy="273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EACCC5A6-4354-6AA6-8074-3E22B0AB603A}"/>
              </a:ext>
            </a:extLst>
          </p:cNvPr>
          <p:cNvSpPr txBox="1">
            <a:spLocks noChangeArrowheads="1"/>
          </p:cNvSpPr>
          <p:nvPr/>
        </p:nvSpPr>
        <p:spPr>
          <a:xfrm>
            <a:off x="375904" y="4187443"/>
            <a:ext cx="3330762" cy="1935338"/>
          </a:xfrm>
          <a:prstGeom prst="rect">
            <a:avLst/>
          </a:prstGeom>
        </p:spPr>
        <p:txBody>
          <a:bodyPr vert="horz" lIns="91358" tIns="45678" rIns="91358" bIns="45678" rtlCol="0" anchor="b">
            <a:noAutofit/>
          </a:bodyPr>
          <a:lstStyle>
            <a:lvl1pPr algn="ctr" defTabSz="9135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2800" b="1" dirty="0" err="1">
                <a:solidFill>
                  <a:srgbClr val="800000"/>
                </a:solidFill>
                <a:latin typeface="Arial Narrow"/>
                <a:cs typeface="Arial Narrow"/>
              </a:rPr>
              <a:t>cholesterol</a:t>
            </a:r>
            <a:r>
              <a:rPr lang="it-IT" sz="2800" b="1" dirty="0">
                <a:solidFill>
                  <a:srgbClr val="800000"/>
                </a:solidFill>
                <a:latin typeface="Arial Narrow"/>
                <a:cs typeface="Arial Narrow"/>
              </a:rPr>
              <a:t> </a:t>
            </a:r>
            <a:r>
              <a:rPr lang="it-IT" sz="2800" b="1" dirty="0" err="1">
                <a:solidFill>
                  <a:srgbClr val="800000"/>
                </a:solidFill>
                <a:latin typeface="Arial Narrow"/>
                <a:cs typeface="Arial Narrow"/>
              </a:rPr>
              <a:t>crystal-induced</a:t>
            </a:r>
            <a:r>
              <a:rPr lang="it-IT" sz="2800" b="1" dirty="0">
                <a:solidFill>
                  <a:srgbClr val="800000"/>
                </a:solidFill>
                <a:latin typeface="Arial Narrow"/>
                <a:cs typeface="Arial Narrow"/>
              </a:rPr>
              <a:t> activation of NLRP3 </a:t>
            </a:r>
            <a:r>
              <a:rPr lang="it-IT" sz="2800" b="1" dirty="0" err="1">
                <a:solidFill>
                  <a:srgbClr val="800000"/>
                </a:solidFill>
                <a:latin typeface="Arial Narrow"/>
                <a:cs typeface="Arial Narrow"/>
              </a:rPr>
              <a:t>inflammasome</a:t>
            </a:r>
            <a:r>
              <a:rPr lang="it-IT" sz="2800" b="1" dirty="0">
                <a:solidFill>
                  <a:srgbClr val="800000"/>
                </a:solidFill>
                <a:latin typeface="Arial Narrow"/>
                <a:cs typeface="Arial Narrow"/>
              </a:rPr>
              <a:t> in </a:t>
            </a:r>
            <a:r>
              <a:rPr lang="it-IT" sz="2800" b="1" dirty="0" err="1">
                <a:solidFill>
                  <a:srgbClr val="800000"/>
                </a:solidFill>
                <a:latin typeface="Arial Narrow"/>
                <a:cs typeface="Arial Narrow"/>
              </a:rPr>
              <a:t>foam</a:t>
            </a:r>
            <a:r>
              <a:rPr lang="it-IT" sz="2800" b="1" dirty="0">
                <a:solidFill>
                  <a:srgbClr val="800000"/>
                </a:solidFill>
                <a:latin typeface="Arial Narrow"/>
                <a:cs typeface="Arial Narrow"/>
              </a:rPr>
              <a:t> cells</a:t>
            </a:r>
          </a:p>
        </p:txBody>
      </p:sp>
    </p:spTree>
    <p:extLst>
      <p:ext uri="{BB962C8B-B14F-4D97-AF65-F5344CB8AC3E}">
        <p14:creationId xmlns:p14="http://schemas.microsoft.com/office/powerpoint/2010/main" val="2680946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649" y="6520113"/>
            <a:ext cx="463187" cy="3378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9" y="6587081"/>
            <a:ext cx="679117" cy="242099"/>
          </a:xfrm>
          <a:prstGeom prst="rect">
            <a:avLst/>
          </a:prstGeom>
        </p:spPr>
      </p:pic>
      <p:sp>
        <p:nvSpPr>
          <p:cNvPr id="10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561" y="6587081"/>
            <a:ext cx="6400800" cy="242099"/>
          </a:xfrm>
          <a:prstGeom prst="rect">
            <a:avLst/>
          </a:prstGeom>
        </p:spPr>
        <p:txBody>
          <a:bodyPr vert="horz" lIns="91358" tIns="45678" rIns="91358" bIns="4567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n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8" y="6564965"/>
            <a:ext cx="12187952" cy="2751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35311E76-F717-3648-ACD9-AABB32231BCB}"/>
              </a:ext>
            </a:extLst>
          </p:cNvPr>
          <p:cNvSpPr txBox="1"/>
          <p:nvPr/>
        </p:nvSpPr>
        <p:spPr>
          <a:xfrm>
            <a:off x="1363429" y="655887"/>
            <a:ext cx="10175434" cy="112338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it-IT" sz="6700" b="1" dirty="0" err="1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Atheromas</a:t>
            </a:r>
            <a:r>
              <a:rPr lang="it-IT" sz="6700" b="1" dirty="0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6700" b="1" dirty="0" err="1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</a:t>
            </a:r>
            <a:r>
              <a:rPr lang="it-IT" sz="6700" b="1" dirty="0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6700" b="1" dirty="0" err="1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early</a:t>
            </a:r>
            <a:r>
              <a:rPr lang="it-IT" sz="6700" b="1" dirty="0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6700" b="1" dirty="0" err="1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stages</a:t>
            </a:r>
            <a:r>
              <a:rPr lang="it-IT" sz="6700" b="1" dirty="0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79C9EDCC-7A76-6541-91B7-3E243FE67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2" t="8318" r="34367" b="43756"/>
          <a:stretch>
            <a:fillRect/>
          </a:stretch>
        </p:blipFill>
        <p:spPr bwMode="auto">
          <a:xfrm>
            <a:off x="9094823" y="2796269"/>
            <a:ext cx="2845387" cy="298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C67134D7-E6CD-4846-84D4-74DC73F72F5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t="22981" r="20457" b="9074"/>
          <a:stretch>
            <a:fillRect/>
          </a:stretch>
        </p:blipFill>
        <p:spPr bwMode="auto">
          <a:xfrm>
            <a:off x="247913" y="2798049"/>
            <a:ext cx="2785539" cy="298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5">
            <a:extLst>
              <a:ext uri="{FF2B5EF4-FFF2-40B4-BE49-F238E27FC236}">
                <a16:creationId xmlns:a16="http://schemas.microsoft.com/office/drawing/2014/main" xmlns="" id="{565EF15F-9ABF-EA41-AD06-E0A8628FAA20}"/>
              </a:ext>
            </a:extLst>
          </p:cNvPr>
          <p:cNvSpPr>
            <a:spLocks noChangeArrowheads="1"/>
          </p:cNvSpPr>
          <p:nvPr/>
        </p:nvSpPr>
        <p:spPr bwMode="auto">
          <a:xfrm rot="17753423" flipH="1">
            <a:off x="977705" y="3959785"/>
            <a:ext cx="178571" cy="212563"/>
          </a:xfrm>
          <a:prstGeom prst="triangle">
            <a:avLst>
              <a:gd name="adj" fmla="val 4375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38" tIns="45719" rIns="91438" bIns="45719" anchor="ctr"/>
          <a:lstStyle/>
          <a:p>
            <a:pPr algn="ctr"/>
            <a:endParaRPr lang="it-IT" altLang="it-IT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B59DCEC6-383D-4247-A3CD-6C4F970EB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52" y="2798048"/>
            <a:ext cx="2755605" cy="29855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F211E71E-AD2A-CF46-B3D0-2B1DD4FA6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761" y="2798047"/>
            <a:ext cx="3021132" cy="29855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3">
            <a:extLst>
              <a:ext uri="{FF2B5EF4-FFF2-40B4-BE49-F238E27FC236}">
                <a16:creationId xmlns:a16="http://schemas.microsoft.com/office/drawing/2014/main" xmlns="" id="{7430C149-E037-7E45-8A69-CA4744881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13" y="2234835"/>
            <a:ext cx="2785539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altLang="it-IT" sz="2800" dirty="0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Fatty streaks</a:t>
            </a:r>
          </a:p>
        </p:txBody>
      </p:sp>
      <p:sp>
        <p:nvSpPr>
          <p:cNvPr id="17" name="Text Box 23">
            <a:extLst>
              <a:ext uri="{FF2B5EF4-FFF2-40B4-BE49-F238E27FC236}">
                <a16:creationId xmlns:a16="http://schemas.microsoft.com/office/drawing/2014/main" xmlns="" id="{62CA8AD5-8CD1-8749-AACA-B6759E8A4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853" y="2224795"/>
            <a:ext cx="5896372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altLang="it-IT" sz="2800" dirty="0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Cluster of foam cells</a:t>
            </a:r>
          </a:p>
        </p:txBody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xmlns="" id="{52CFB08D-0A00-3B4E-8499-6ACFCE8E4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0624" y="2239891"/>
            <a:ext cx="2817851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altLang="it-IT" sz="2800" dirty="0">
                <a:solidFill>
                  <a:srgbClr val="8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Lipid pool</a:t>
            </a:r>
          </a:p>
        </p:txBody>
      </p:sp>
      <p:sp>
        <p:nvSpPr>
          <p:cNvPr id="19" name="AutoShape 15">
            <a:extLst>
              <a:ext uri="{FF2B5EF4-FFF2-40B4-BE49-F238E27FC236}">
                <a16:creationId xmlns:a16="http://schemas.microsoft.com/office/drawing/2014/main" xmlns="" id="{565EF15F-9ABF-EA41-AD06-E0A8628FAA20}"/>
              </a:ext>
            </a:extLst>
          </p:cNvPr>
          <p:cNvSpPr>
            <a:spLocks noChangeArrowheads="1"/>
          </p:cNvSpPr>
          <p:nvPr/>
        </p:nvSpPr>
        <p:spPr bwMode="auto">
          <a:xfrm rot="17753423" flipH="1">
            <a:off x="8604381" y="4482620"/>
            <a:ext cx="178571" cy="212563"/>
          </a:xfrm>
          <a:prstGeom prst="triangle">
            <a:avLst>
              <a:gd name="adj" fmla="val 4375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38" tIns="45719" rIns="91438" bIns="45719" anchor="ctr"/>
          <a:lstStyle/>
          <a:p>
            <a:pPr algn="ctr"/>
            <a:endParaRPr lang="it-IT" altLang="it-IT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AutoShape 15">
            <a:extLst>
              <a:ext uri="{FF2B5EF4-FFF2-40B4-BE49-F238E27FC236}">
                <a16:creationId xmlns:a16="http://schemas.microsoft.com/office/drawing/2014/main" xmlns="" id="{565EF15F-9ABF-EA41-AD06-E0A8628FAA20}"/>
              </a:ext>
            </a:extLst>
          </p:cNvPr>
          <p:cNvSpPr>
            <a:spLocks noChangeArrowheads="1"/>
          </p:cNvSpPr>
          <p:nvPr/>
        </p:nvSpPr>
        <p:spPr bwMode="auto">
          <a:xfrm rot="18720000" flipH="1">
            <a:off x="8392720" y="4879515"/>
            <a:ext cx="178571" cy="212563"/>
          </a:xfrm>
          <a:prstGeom prst="triangle">
            <a:avLst>
              <a:gd name="adj" fmla="val 4375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38" tIns="45719" rIns="91438" bIns="45719" anchor="ctr"/>
          <a:lstStyle/>
          <a:p>
            <a:pPr algn="ctr"/>
            <a:endParaRPr lang="it-IT" altLang="it-IT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AutoShape 15">
            <a:extLst>
              <a:ext uri="{FF2B5EF4-FFF2-40B4-BE49-F238E27FC236}">
                <a16:creationId xmlns:a16="http://schemas.microsoft.com/office/drawing/2014/main" xmlns="" id="{565EF15F-9ABF-EA41-AD06-E0A8628FAA20}"/>
              </a:ext>
            </a:extLst>
          </p:cNvPr>
          <p:cNvSpPr>
            <a:spLocks noChangeArrowheads="1"/>
          </p:cNvSpPr>
          <p:nvPr/>
        </p:nvSpPr>
        <p:spPr bwMode="auto">
          <a:xfrm rot="19140000" flipH="1">
            <a:off x="8048771" y="5144108"/>
            <a:ext cx="178571" cy="212563"/>
          </a:xfrm>
          <a:prstGeom prst="triangle">
            <a:avLst>
              <a:gd name="adj" fmla="val 4375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38" tIns="45719" rIns="91438" bIns="45719" anchor="ctr"/>
          <a:lstStyle/>
          <a:p>
            <a:pPr algn="ctr"/>
            <a:endParaRPr lang="it-IT" altLang="it-IT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51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649" y="6520113"/>
            <a:ext cx="463187" cy="3378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9" y="6587081"/>
            <a:ext cx="679117" cy="242099"/>
          </a:xfrm>
          <a:prstGeom prst="rect">
            <a:avLst/>
          </a:prstGeom>
        </p:spPr>
      </p:pic>
      <p:sp>
        <p:nvSpPr>
          <p:cNvPr id="10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561" y="6587081"/>
            <a:ext cx="6400800" cy="242099"/>
          </a:xfrm>
          <a:prstGeom prst="rect">
            <a:avLst/>
          </a:prstGeom>
        </p:spPr>
        <p:txBody>
          <a:bodyPr vert="horz" lIns="91358" tIns="45678" rIns="91358" bIns="4567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n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8" y="6479237"/>
            <a:ext cx="12187952" cy="2751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2" name="Rectangle 6">
            <a:extLst>
              <a:ext uri="{FF2B5EF4-FFF2-40B4-BE49-F238E27FC236}">
                <a16:creationId xmlns:a16="http://schemas.microsoft.com/office/drawing/2014/main" xmlns="" id="{1A1388FD-BCDC-D7CB-1DBF-6F79B73B046A}"/>
              </a:ext>
            </a:extLst>
          </p:cNvPr>
          <p:cNvSpPr txBox="1">
            <a:spLocks noChangeArrowheads="1"/>
          </p:cNvSpPr>
          <p:nvPr/>
        </p:nvSpPr>
        <p:spPr>
          <a:xfrm>
            <a:off x="393934" y="533600"/>
            <a:ext cx="5463591" cy="907469"/>
          </a:xfrm>
          <a:prstGeom prst="rect">
            <a:avLst/>
          </a:prstGeom>
        </p:spPr>
        <p:txBody>
          <a:bodyPr vert="horz" lIns="91358" tIns="45678" rIns="91358" bIns="45678" rtlCol="0" anchor="b">
            <a:normAutofit fontScale="97500"/>
          </a:bodyPr>
          <a:lstStyle>
            <a:lvl1pPr algn="ctr" defTabSz="9135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it-IT" sz="54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Stable plaque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5199BB9-7413-377C-15B0-E14E526F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5" y="1607134"/>
            <a:ext cx="5304371" cy="4424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686D798D-11A1-1D65-D45B-74297AF324F3}"/>
              </a:ext>
            </a:extLst>
          </p:cNvPr>
          <p:cNvSpPr txBox="1"/>
          <p:nvPr/>
        </p:nvSpPr>
        <p:spPr>
          <a:xfrm>
            <a:off x="4558747" y="4161841"/>
            <a:ext cx="306728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</a:t>
            </a:r>
            <a:endParaRPr lang="it-IT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1384138-1E7D-C203-BEF6-7E019534B287}"/>
              </a:ext>
            </a:extLst>
          </p:cNvPr>
          <p:cNvSpPr txBox="1"/>
          <p:nvPr/>
        </p:nvSpPr>
        <p:spPr>
          <a:xfrm>
            <a:off x="5275465" y="3806959"/>
            <a:ext cx="288525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L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F2EAED4C-4043-D73B-1B34-6326FAD269BB}"/>
              </a:ext>
            </a:extLst>
          </p:cNvPr>
          <p:cNvSpPr txBox="1"/>
          <p:nvPr/>
        </p:nvSpPr>
        <p:spPr>
          <a:xfrm>
            <a:off x="9358403" y="3991625"/>
            <a:ext cx="306728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</a:t>
            </a:r>
            <a:endParaRPr lang="it-IT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FBE2AFA0-FD25-2D23-D978-AEE728C7F6CB}"/>
              </a:ext>
            </a:extLst>
          </p:cNvPr>
          <p:cNvSpPr txBox="1"/>
          <p:nvPr/>
        </p:nvSpPr>
        <p:spPr>
          <a:xfrm>
            <a:off x="9849540" y="3792509"/>
            <a:ext cx="288525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7E704223-6BA3-C626-5CAF-122342104A8B}"/>
              </a:ext>
            </a:extLst>
          </p:cNvPr>
          <p:cNvSpPr txBox="1">
            <a:spLocks noChangeArrowheads="1"/>
          </p:cNvSpPr>
          <p:nvPr/>
        </p:nvSpPr>
        <p:spPr>
          <a:xfrm>
            <a:off x="5419727" y="416316"/>
            <a:ext cx="6974781" cy="1040081"/>
          </a:xfrm>
          <a:prstGeom prst="rect">
            <a:avLst/>
          </a:prstGeom>
        </p:spPr>
        <p:txBody>
          <a:bodyPr vert="horz" lIns="91358" tIns="45678" rIns="91358" bIns="45678" rtlCol="0" anchor="b">
            <a:noAutofit/>
          </a:bodyPr>
          <a:lstStyle>
            <a:lvl1pPr algn="ctr" defTabSz="9135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it-IT" sz="53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Vulnerable plaque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9A6239F4-388C-B8C5-C4B7-E123867C9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906" y="1607134"/>
            <a:ext cx="5306898" cy="4421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1A7F56BD-A019-DECB-3ABA-01A4C3E0F4E4}"/>
              </a:ext>
            </a:extLst>
          </p:cNvPr>
          <p:cNvSpPr/>
          <p:nvPr/>
        </p:nvSpPr>
        <p:spPr>
          <a:xfrm>
            <a:off x="505084" y="6080635"/>
            <a:ext cx="11214565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it-IT" sz="1400" dirty="0" err="1">
                <a:latin typeface="Arial Narrow"/>
                <a:cs typeface="Arial Narrow"/>
              </a:rPr>
              <a:t>Vulnerability</a:t>
            </a:r>
            <a:r>
              <a:rPr lang="it-IT" sz="1400" dirty="0">
                <a:latin typeface="Arial Narrow"/>
                <a:cs typeface="Arial Narrow"/>
              </a:rPr>
              <a:t> features: </a:t>
            </a:r>
            <a:r>
              <a:rPr lang="it-IT" sz="1400" dirty="0" err="1">
                <a:latin typeface="Arial Narrow"/>
                <a:cs typeface="Arial Narrow"/>
              </a:rPr>
              <a:t>thin</a:t>
            </a:r>
            <a:r>
              <a:rPr lang="it-IT" sz="1400" dirty="0">
                <a:latin typeface="Arial Narrow"/>
                <a:cs typeface="Arial Narrow"/>
              </a:rPr>
              <a:t> </a:t>
            </a:r>
            <a:r>
              <a:rPr lang="it-IT" sz="1400" dirty="0" err="1">
                <a:latin typeface="Arial Narrow"/>
                <a:cs typeface="Arial Narrow"/>
              </a:rPr>
              <a:t>fibrous</a:t>
            </a:r>
            <a:r>
              <a:rPr lang="it-IT" sz="1400" dirty="0">
                <a:latin typeface="Arial Narrow"/>
                <a:cs typeface="Arial Narrow"/>
              </a:rPr>
              <a:t> </a:t>
            </a:r>
            <a:r>
              <a:rPr lang="it-IT" sz="1400" dirty="0" err="1">
                <a:latin typeface="Arial Narrow"/>
                <a:cs typeface="Arial Narrow"/>
              </a:rPr>
              <a:t>cap</a:t>
            </a:r>
            <a:r>
              <a:rPr lang="it-IT" sz="1400" dirty="0">
                <a:latin typeface="Arial Narrow"/>
                <a:cs typeface="Arial Narrow"/>
              </a:rPr>
              <a:t> (&lt;65 </a:t>
            </a:r>
            <a:r>
              <a:rPr lang="it-IT" sz="1400" dirty="0">
                <a:latin typeface="Symbol" charset="2"/>
                <a:cs typeface="Symbol" charset="2"/>
              </a:rPr>
              <a:t>m</a:t>
            </a:r>
            <a:r>
              <a:rPr lang="it-IT" sz="1400" dirty="0">
                <a:latin typeface="Arial Narrow"/>
                <a:cs typeface="Arial Narrow"/>
              </a:rPr>
              <a:t>m), a </a:t>
            </a:r>
            <a:r>
              <a:rPr lang="it-IT" sz="1400" dirty="0" err="1">
                <a:latin typeface="Arial Narrow"/>
                <a:cs typeface="Arial Narrow"/>
              </a:rPr>
              <a:t>necrotic</a:t>
            </a:r>
            <a:r>
              <a:rPr lang="it-IT" sz="1400" dirty="0">
                <a:latin typeface="Arial Narrow"/>
                <a:cs typeface="Arial Narrow"/>
              </a:rPr>
              <a:t> core more </a:t>
            </a:r>
            <a:r>
              <a:rPr lang="it-IT" sz="1400" dirty="0" err="1">
                <a:latin typeface="Arial Narrow"/>
                <a:cs typeface="Arial Narrow"/>
              </a:rPr>
              <a:t>than</a:t>
            </a:r>
            <a:r>
              <a:rPr lang="it-IT" sz="1400" dirty="0">
                <a:latin typeface="Arial Narrow"/>
                <a:cs typeface="Arial Narrow"/>
              </a:rPr>
              <a:t> 30% of the </a:t>
            </a:r>
            <a:r>
              <a:rPr lang="it-IT" sz="1400" dirty="0" err="1">
                <a:latin typeface="Arial Narrow"/>
                <a:cs typeface="Arial Narrow"/>
              </a:rPr>
              <a:t>total</a:t>
            </a:r>
            <a:r>
              <a:rPr lang="it-IT" sz="1400" dirty="0">
                <a:latin typeface="Arial Narrow"/>
                <a:cs typeface="Arial Narrow"/>
              </a:rPr>
              <a:t> </a:t>
            </a:r>
            <a:r>
              <a:rPr lang="it-IT" sz="1400" dirty="0" err="1">
                <a:latin typeface="Arial Narrow"/>
                <a:cs typeface="Arial Narrow"/>
              </a:rPr>
              <a:t>plaque</a:t>
            </a:r>
            <a:r>
              <a:rPr lang="it-IT" sz="1400" dirty="0">
                <a:latin typeface="Arial Narrow"/>
                <a:cs typeface="Arial Narrow"/>
              </a:rPr>
              <a:t>, </a:t>
            </a:r>
            <a:r>
              <a:rPr lang="it-IT" sz="1400" dirty="0" err="1">
                <a:latin typeface="Arial Narrow"/>
                <a:cs typeface="Arial Narrow"/>
              </a:rPr>
              <a:t>haemorrhage</a:t>
            </a:r>
            <a:r>
              <a:rPr lang="it-IT" sz="1400" dirty="0">
                <a:latin typeface="Arial Narrow"/>
                <a:cs typeface="Arial Narrow"/>
              </a:rPr>
              <a:t>, </a:t>
            </a:r>
            <a:r>
              <a:rPr lang="it-IT" sz="1400" dirty="0" err="1">
                <a:latin typeface="Arial Narrow"/>
                <a:cs typeface="Arial Narrow"/>
              </a:rPr>
              <a:t>infiltration</a:t>
            </a:r>
            <a:r>
              <a:rPr lang="it-IT" sz="1400" dirty="0">
                <a:latin typeface="Arial Narrow"/>
                <a:cs typeface="Arial Narrow"/>
              </a:rPr>
              <a:t> of </a:t>
            </a:r>
            <a:r>
              <a:rPr lang="it-IT" sz="1400" dirty="0" err="1">
                <a:latin typeface="Arial Narrow"/>
                <a:cs typeface="Arial Narrow"/>
              </a:rPr>
              <a:t>inflammatory</a:t>
            </a:r>
            <a:r>
              <a:rPr lang="it-IT" sz="1400" dirty="0">
                <a:latin typeface="Arial Narrow"/>
                <a:cs typeface="Arial Narrow"/>
              </a:rPr>
              <a:t> cells, low VSMC </a:t>
            </a:r>
            <a:r>
              <a:rPr lang="it-IT" sz="1400" dirty="0" err="1">
                <a:latin typeface="Arial Narrow"/>
                <a:cs typeface="Arial Narrow"/>
              </a:rPr>
              <a:t>density</a:t>
            </a:r>
            <a:endParaRPr lang="it-IT" sz="1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3288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698" y="6519326"/>
            <a:ext cx="463308" cy="3378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" y="6586259"/>
            <a:ext cx="679294" cy="242035"/>
          </a:xfrm>
          <a:prstGeom prst="rect">
            <a:avLst/>
          </a:prstGeom>
        </p:spPr>
      </p:pic>
      <p:sp>
        <p:nvSpPr>
          <p:cNvPr id="6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6259"/>
            <a:ext cx="6402467" cy="24203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063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 defTabSz="457063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001"/>
            <a:ext cx="12191130" cy="73145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D6E91A29-5F2E-9975-8594-0072D1AC116A}"/>
              </a:ext>
            </a:extLst>
          </p:cNvPr>
          <p:cNvSpPr txBox="1"/>
          <p:nvPr/>
        </p:nvSpPr>
        <p:spPr>
          <a:xfrm>
            <a:off x="6096000" y="366510"/>
            <a:ext cx="5135757" cy="5940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5B0000"/>
            </a:solidFill>
          </a:ln>
        </p:spPr>
        <p:txBody>
          <a:bodyPr wrap="square">
            <a:spAutoFit/>
          </a:bodyPr>
          <a:lstStyle/>
          <a:p>
            <a:pPr marL="216000"/>
            <a:endParaRPr lang="it-IT" sz="1000" b="1" dirty="0"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16000"/>
            <a:r>
              <a:rPr lang="it-IT" sz="3600" b="1" dirty="0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The </a:t>
            </a:r>
            <a:r>
              <a:rPr lang="it-IT" sz="3600" b="1" dirty="0" err="1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pathophysiology</a:t>
            </a:r>
            <a:r>
              <a:rPr lang="it-IT" sz="3600" b="1" dirty="0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it-IT" sz="3600" b="1" dirty="0" err="1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obesity</a:t>
            </a:r>
            <a:r>
              <a:rPr lang="it-IT" sz="3600" b="1" dirty="0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 </a:t>
            </a:r>
            <a:r>
              <a:rPr lang="it-IT" sz="3600" b="1" dirty="0" err="1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cardiovascular</a:t>
            </a:r>
            <a:r>
              <a:rPr lang="it-IT" sz="3600" b="1" dirty="0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3600" b="1" dirty="0" err="1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diseases</a:t>
            </a:r>
            <a:r>
              <a:rPr lang="it-IT" sz="3600" b="1" dirty="0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  <a:r>
              <a:rPr lang="it-IT" sz="3600" b="1" dirty="0" err="1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is</a:t>
            </a:r>
            <a:r>
              <a:rPr lang="it-IT" sz="3600" dirty="0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3600" b="1" dirty="0" err="1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multifactorial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36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involving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3600" dirty="0" err="1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hemodynamic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3600" dirty="0" err="1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metabolic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3600" dirty="0" err="1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neurohormonal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and </a:t>
            </a:r>
            <a:r>
              <a:rPr lang="it-IT" sz="3600" dirty="0" err="1">
                <a:solidFill>
                  <a:srgbClr val="5B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inflammatory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36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mechanisms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36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that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36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collectively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drive </a:t>
            </a:r>
            <a:r>
              <a:rPr lang="it-IT" sz="36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structural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sz="36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functional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36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changes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 the </a:t>
            </a:r>
            <a:r>
              <a:rPr lang="it-IT" sz="36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heart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sz="36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vasculature</a:t>
            </a:r>
            <a:r>
              <a:rPr lang="it-IT" sz="36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marL="216000"/>
            <a:endParaRPr lang="it-IT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xmlns="" id="{31AA9897-41AE-80E9-F47F-A66ED087E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46" y="366510"/>
            <a:ext cx="4894262" cy="59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47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649" y="6520113"/>
            <a:ext cx="463187" cy="3378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9" y="6587081"/>
            <a:ext cx="679117" cy="242099"/>
          </a:xfrm>
          <a:prstGeom prst="rect">
            <a:avLst/>
          </a:prstGeom>
        </p:spPr>
      </p:pic>
      <p:sp>
        <p:nvSpPr>
          <p:cNvPr id="10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561" y="6587081"/>
            <a:ext cx="6400800" cy="242099"/>
          </a:xfrm>
          <a:prstGeom prst="rect">
            <a:avLst/>
          </a:prstGeom>
        </p:spPr>
        <p:txBody>
          <a:bodyPr vert="horz" lIns="91358" tIns="45678" rIns="91358" bIns="4567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n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8" y="6564965"/>
            <a:ext cx="12187952" cy="2751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D4DA87A-1007-519C-4380-DA84453C99E5}"/>
              </a:ext>
            </a:extLst>
          </p:cNvPr>
          <p:cNvSpPr txBox="1"/>
          <p:nvPr/>
        </p:nvSpPr>
        <p:spPr>
          <a:xfrm>
            <a:off x="228725" y="157659"/>
            <a:ext cx="12192000" cy="178510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it-IT" sz="5500" b="1" dirty="0" err="1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Towards</a:t>
            </a:r>
            <a:r>
              <a:rPr lang="it-IT" sz="55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5500" b="1" dirty="0" err="1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stability</a:t>
            </a:r>
            <a:r>
              <a:rPr lang="it-IT" sz="55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it-IT" sz="5500" b="1" dirty="0" err="1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healing</a:t>
            </a:r>
            <a:r>
              <a:rPr lang="it-IT" sz="55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) </a:t>
            </a:r>
          </a:p>
          <a:p>
            <a:pPr algn="ctr"/>
            <a:r>
              <a:rPr lang="it-IT" sz="55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or </a:t>
            </a:r>
            <a:r>
              <a:rPr lang="it-IT" sz="5500" b="1" dirty="0" err="1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towards</a:t>
            </a:r>
            <a:r>
              <a:rPr lang="it-IT" sz="55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clinical event?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41" y="2013945"/>
            <a:ext cx="10730880" cy="44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59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649" y="6520113"/>
            <a:ext cx="463187" cy="3378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9" y="6587081"/>
            <a:ext cx="679117" cy="242099"/>
          </a:xfrm>
          <a:prstGeom prst="rect">
            <a:avLst/>
          </a:prstGeom>
        </p:spPr>
      </p:pic>
      <p:sp>
        <p:nvSpPr>
          <p:cNvPr id="10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561" y="6587081"/>
            <a:ext cx="6400800" cy="242099"/>
          </a:xfrm>
          <a:prstGeom prst="rect">
            <a:avLst/>
          </a:prstGeom>
        </p:spPr>
        <p:txBody>
          <a:bodyPr vert="horz" lIns="91358" tIns="45678" rIns="91358" bIns="4567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n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8" y="6564965"/>
            <a:ext cx="12187952" cy="2751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D4DA87A-1007-519C-4380-DA84453C99E5}"/>
              </a:ext>
            </a:extLst>
          </p:cNvPr>
          <p:cNvSpPr txBox="1"/>
          <p:nvPr/>
        </p:nvSpPr>
        <p:spPr>
          <a:xfrm>
            <a:off x="228725" y="157659"/>
            <a:ext cx="12192000" cy="178510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it-IT" sz="5500" b="1" dirty="0" err="1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Towards</a:t>
            </a:r>
            <a:r>
              <a:rPr lang="it-IT" sz="55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5500" b="1" dirty="0" err="1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stability</a:t>
            </a:r>
            <a:r>
              <a:rPr lang="it-IT" sz="55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it-IT" sz="5500" b="1" dirty="0" err="1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healing</a:t>
            </a:r>
            <a:r>
              <a:rPr lang="it-IT" sz="55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) </a:t>
            </a:r>
          </a:p>
          <a:p>
            <a:pPr algn="ctr"/>
            <a:r>
              <a:rPr lang="it-IT" sz="55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or </a:t>
            </a:r>
            <a:r>
              <a:rPr lang="it-IT" sz="5500" b="1" dirty="0" err="1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towards</a:t>
            </a:r>
            <a:r>
              <a:rPr lang="it-IT" sz="5500" b="1" dirty="0">
                <a:solidFill>
                  <a:srgbClr val="78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clinical event?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69A891C5-BFF3-ABD6-E047-488A99AB11FE}"/>
              </a:ext>
            </a:extLst>
          </p:cNvPr>
          <p:cNvGrpSpPr/>
          <p:nvPr/>
        </p:nvGrpSpPr>
        <p:grpSpPr>
          <a:xfrm>
            <a:off x="1122639" y="1883037"/>
            <a:ext cx="10235923" cy="4616323"/>
            <a:chOff x="1122639" y="1883037"/>
            <a:chExt cx="10235923" cy="4616323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xmlns="" id="{987F4FC0-EA30-D9D2-10D2-B44E7158B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2639" y="2173325"/>
              <a:ext cx="9946723" cy="4326035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xmlns="" id="{3BB6C24C-CB8F-C0D2-D603-AF4998DBAA07}"/>
                </a:ext>
              </a:extLst>
            </p:cNvPr>
            <p:cNvSpPr/>
            <p:nvPr/>
          </p:nvSpPr>
          <p:spPr>
            <a:xfrm>
              <a:off x="9029699" y="1883037"/>
              <a:ext cx="2328863" cy="602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51842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F5D37007-85B4-1B4B-006B-3E4FB785D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714" y="1604674"/>
            <a:ext cx="6972571" cy="486500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19" y="40530"/>
            <a:ext cx="11299675" cy="15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0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6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 n  i  t  à   O 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e 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  t  i  v  a   d  i   C  a 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  i  o  l  o  g  i  a  -  </a:t>
            </a:r>
            <a:r>
              <a:rPr kumimoji="0" lang="it-IT" sz="1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Ospedali  dell’ Ovest  Vicentino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9BF68B52-A438-F915-ECED-4FB2B96653FB}"/>
              </a:ext>
            </a:extLst>
          </p:cNvPr>
          <p:cNvSpPr txBox="1"/>
          <p:nvPr/>
        </p:nvSpPr>
        <p:spPr>
          <a:xfrm>
            <a:off x="855925" y="1603195"/>
            <a:ext cx="10290411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Obesity</a:t>
            </a:r>
            <a:r>
              <a:rPr lang="it-IT" sz="2000" b="1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prevalence</a:t>
            </a:r>
            <a:r>
              <a:rPr lang="it-IT" sz="2000" b="1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 the overall </a:t>
            </a:r>
            <a:r>
              <a:rPr lang="it-IT" sz="2000" b="1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population</a:t>
            </a:r>
            <a:r>
              <a:rPr lang="it-IT" sz="2000" b="1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and risk of and </a:t>
            </a:r>
            <a:r>
              <a:rPr lang="it-IT" sz="2000" b="1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complications</a:t>
            </a:r>
            <a:r>
              <a:rPr lang="it-IT" sz="2000" b="1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 </a:t>
            </a:r>
            <a:r>
              <a:rPr lang="it-IT" sz="2000" b="1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HFrEF</a:t>
            </a:r>
            <a:r>
              <a:rPr lang="it-IT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000" b="1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and </a:t>
            </a:r>
            <a:r>
              <a:rPr lang="it-IT" sz="2000" b="1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HFpEF</a:t>
            </a:r>
            <a:r>
              <a:rPr lang="it-IT" sz="2000" b="1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lang="it-IT" sz="20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1" y="54040"/>
            <a:ext cx="12192000" cy="13262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502" y="2044705"/>
            <a:ext cx="9444198" cy="44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6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6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 n  i  t  à   O 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e 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  t  i  v  a   d  i   C  a 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  i  o  l  o  g  i  a  -  </a:t>
            </a:r>
            <a:r>
              <a:rPr kumimoji="0" lang="it-IT" sz="1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Ospedali  dell’ Ovest  Vicentino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1" y="54040"/>
            <a:ext cx="12192000" cy="13262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60ED8DC3-1DDE-7507-436E-B81E49A9D23B}"/>
              </a:ext>
            </a:extLst>
          </p:cNvPr>
          <p:cNvSpPr txBox="1"/>
          <p:nvPr/>
        </p:nvSpPr>
        <p:spPr>
          <a:xfrm>
            <a:off x="323523" y="1510967"/>
            <a:ext cx="11522734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Pathophysiological</a:t>
            </a:r>
            <a:r>
              <a:rPr lang="it-IT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link </a:t>
            </a:r>
            <a:r>
              <a:rPr lang="it-IT" sz="28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between</a:t>
            </a:r>
            <a:r>
              <a:rPr lang="it-IT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obesity</a:t>
            </a:r>
            <a:r>
              <a:rPr lang="it-IT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sz="28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heart</a:t>
            </a:r>
            <a:r>
              <a:rPr lang="it-IT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failure</a:t>
            </a:r>
            <a:r>
              <a:rPr lang="it-IT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41" y="2154414"/>
            <a:ext cx="11511383" cy="431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6" y="6564962"/>
            <a:ext cx="12187954" cy="5703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9B670BAA-18E3-3E4B-E807-38914CBB08B0}"/>
              </a:ext>
            </a:extLst>
          </p:cNvPr>
          <p:cNvSpPr txBox="1"/>
          <p:nvPr/>
        </p:nvSpPr>
        <p:spPr>
          <a:xfrm>
            <a:off x="486696" y="5302323"/>
            <a:ext cx="11218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(A)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Increasing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weight gain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is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associated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with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progressively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greater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increases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estimated</a:t>
            </a: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LV</a:t>
            </a: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end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diastolic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chamber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stiffness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(</a:t>
            </a:r>
            <a:r>
              <a:rPr lang="el-GR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Δ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LV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Eed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) over time in community-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dwelling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adults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predisposing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to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HFpEF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(B) 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Impairments 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the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ability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to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enhance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LV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early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diastolic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relaxation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velocity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el-GR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Δ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LV e′) with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exercise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are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associated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with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greater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ncreases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pulmonary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capillary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wedge pressure 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(PCWP), and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enhancement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 LV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e′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with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exercise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is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substantially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blunted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 obese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HFpEF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(C ) </a:t>
            </a:r>
            <a:endParaRPr lang="it-IT" dirty="0"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40" y="216285"/>
            <a:ext cx="11165163" cy="16110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177" y="1852840"/>
            <a:ext cx="11724476" cy="337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3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6" y="6564962"/>
            <a:ext cx="12187954" cy="5703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B2FD1734-E12B-2671-9A36-A75BD104F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411" y="430754"/>
            <a:ext cx="6916335" cy="588823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0096D91-7F6D-4B1C-CD42-EF828F4B239D}"/>
              </a:ext>
            </a:extLst>
          </p:cNvPr>
          <p:cNvSpPr txBox="1"/>
          <p:nvPr/>
        </p:nvSpPr>
        <p:spPr>
          <a:xfrm>
            <a:off x="216976" y="430754"/>
            <a:ext cx="4076055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An 82-year-old woman with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HFpEF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recurrent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hospitalizations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(in the last 12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months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),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obesity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AF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diabetes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and 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CKD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presented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with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worsening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dyspnoea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oedema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endParaRPr lang="it-IT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LVEF 57%,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normal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LV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mass, mild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left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atrial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enlargement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a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dilated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inferior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vena cava, and 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PAPS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of 48 mmHg.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Parenteral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diuretics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antibiotics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were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administered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but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symptoms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worsened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and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died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4 days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later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At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autopsy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total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heart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weight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upon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removal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from the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chest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was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758 g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with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marked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circumferential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epicardial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fat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deposition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Following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dissection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epicardial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fat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the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heart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weighed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415g (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expected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weight 241g).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Thus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epicardial</a:t>
            </a:r>
            <a:r>
              <a:rPr lang="it-IT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fat</a:t>
            </a:r>
            <a:r>
              <a:rPr lang="it-IT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accounted</a:t>
            </a:r>
            <a:r>
              <a:rPr lang="it-IT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for 343 g, 46%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of the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total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heart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mass.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Cause of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death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was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established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sepsis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complicated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by congestive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heart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failure</a:t>
            </a:r>
            <a:r>
              <a:rPr lang="it-IT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64039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6" y="6564962"/>
            <a:ext cx="12187954" cy="5703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1C952919-AF08-B0C6-B5EB-1FCC92CC705B}"/>
              </a:ext>
            </a:extLst>
          </p:cNvPr>
          <p:cNvSpPr txBox="1"/>
          <p:nvPr/>
        </p:nvSpPr>
        <p:spPr>
          <a:xfrm>
            <a:off x="515522" y="5467757"/>
            <a:ext cx="111609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When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compared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with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healthy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controls and non-obese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HFpEF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patients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with obese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HFpEF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display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increased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epicardial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fat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thickness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which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is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associated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with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higher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pulmonary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capillary</a:t>
            </a:r>
            <a:r>
              <a:rPr lang="it-IT" sz="18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wedge pressures 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(PCWP). The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increase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external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constraint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on the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heart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patients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with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obesity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results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 a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higher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PCWP for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any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LV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transmural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distending</a:t>
            </a:r>
            <a:r>
              <a:rPr lang="it-IT" sz="1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pressure (LVTMP). </a:t>
            </a:r>
            <a:endParaRPr lang="it-IT" dirty="0"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40" y="216285"/>
            <a:ext cx="11165163" cy="161108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34" y="1819599"/>
            <a:ext cx="11869633" cy="363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77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7488215-57BB-9871-6183-923DECB78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698" y="1602933"/>
            <a:ext cx="7814947" cy="491719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53" y="40530"/>
            <a:ext cx="11299675" cy="15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54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6" y="6564962"/>
            <a:ext cx="12187954" cy="5703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09" y="148610"/>
            <a:ext cx="11484361" cy="633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7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698" y="6519326"/>
            <a:ext cx="463308" cy="3378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" y="6586259"/>
            <a:ext cx="679294" cy="242035"/>
          </a:xfrm>
          <a:prstGeom prst="rect">
            <a:avLst/>
          </a:prstGeom>
        </p:spPr>
      </p:pic>
      <p:sp>
        <p:nvSpPr>
          <p:cNvPr id="6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6259"/>
            <a:ext cx="6402467" cy="24203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063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 defTabSz="457063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001"/>
            <a:ext cx="12191130" cy="73145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1DF4D8FD-4F22-35C1-F452-7FD45BD9C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81" y="415729"/>
            <a:ext cx="4827733" cy="605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A119A065-4B57-9B0F-BD22-C8A747B5A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696" y="1027371"/>
            <a:ext cx="5335389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600" b="1" dirty="0">
                <a:solidFill>
                  <a:srgbClr val="5B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Why </a:t>
            </a:r>
            <a:r>
              <a:rPr lang="it-IT" altLang="it-IT" sz="6600" b="1" dirty="0" err="1">
                <a:solidFill>
                  <a:srgbClr val="5B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should</a:t>
            </a:r>
            <a:r>
              <a:rPr lang="it-IT" altLang="it-IT" sz="6600" b="1" dirty="0">
                <a:solidFill>
                  <a:srgbClr val="5B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altLang="it-IT" sz="6600" b="1" dirty="0" err="1">
                <a:solidFill>
                  <a:srgbClr val="5B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cardiologists</a:t>
            </a:r>
            <a:r>
              <a:rPr lang="it-IT" altLang="it-IT" sz="6600" b="1" dirty="0">
                <a:solidFill>
                  <a:srgbClr val="5B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care </a:t>
            </a:r>
            <a:r>
              <a:rPr lang="it-IT" altLang="it-IT" sz="6600" b="1" dirty="0" err="1">
                <a:solidFill>
                  <a:srgbClr val="5B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about</a:t>
            </a:r>
            <a:r>
              <a:rPr lang="it-IT" altLang="it-IT" sz="6600" b="1" dirty="0">
                <a:solidFill>
                  <a:srgbClr val="5B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altLang="it-IT" sz="6600" b="1" dirty="0" err="1">
                <a:solidFill>
                  <a:srgbClr val="5B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overweight</a:t>
            </a:r>
            <a:r>
              <a:rPr lang="it-IT" altLang="it-IT" sz="6600" b="1" dirty="0">
                <a:solidFill>
                  <a:srgbClr val="5B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altLang="it-IT" sz="6600" b="1" dirty="0" err="1">
                <a:solidFill>
                  <a:srgbClr val="5B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obesity</a:t>
            </a:r>
            <a:r>
              <a:rPr lang="it-IT" altLang="it-IT" sz="6600" b="1" dirty="0">
                <a:solidFill>
                  <a:srgbClr val="5B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?</a:t>
            </a:r>
            <a:endParaRPr lang="it-IT" altLang="it-IT" sz="6600" baseline="30000" dirty="0">
              <a:solidFill>
                <a:srgbClr val="5B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91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6" y="6564962"/>
            <a:ext cx="12187954" cy="5703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4E7E1BB-0B01-1836-86DD-CA1CDAB316C5}"/>
              </a:ext>
            </a:extLst>
          </p:cNvPr>
          <p:cNvSpPr txBox="1"/>
          <p:nvPr/>
        </p:nvSpPr>
        <p:spPr>
          <a:xfrm>
            <a:off x="530953" y="1943398"/>
            <a:ext cx="398618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Epicardial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adipose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tissue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(EAT)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has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anatomical</a:t>
            </a: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functional</a:t>
            </a: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 interactions with the </a:t>
            </a:r>
            <a:r>
              <a:rPr lang="it-IT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heart</a:t>
            </a: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owing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to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shared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circulation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absence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of muscle fascia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separating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the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two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organs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Regional</a:t>
            </a: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distribution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of EAT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is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important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because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pericoronary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EAT and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left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atrial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EAT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differently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affect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the risk of CAD and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atrial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fibrillation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respectively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EAT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has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a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role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in the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development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several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cardiovascular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diseases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through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complex</a:t>
            </a: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mechanisms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including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gene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expression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profile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, pro-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inflammatory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profibrotic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proteome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neuromodulation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, and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glucose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lipid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metabolism</a:t>
            </a:r>
            <a:r>
              <a:rPr lang="it-IT" dirty="0"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251" y="121590"/>
            <a:ext cx="7903126" cy="17548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498" y="1863143"/>
            <a:ext cx="6925818" cy="46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1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6" y="6564962"/>
            <a:ext cx="12187954" cy="5703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FE532F9C-7260-85F6-41C6-FDE059D12DB7}"/>
              </a:ext>
            </a:extLst>
          </p:cNvPr>
          <p:cNvSpPr txBox="1"/>
          <p:nvPr/>
        </p:nvSpPr>
        <p:spPr>
          <a:xfrm>
            <a:off x="181649" y="6142436"/>
            <a:ext cx="11722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EAT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changes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with age and in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pathological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conditions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In the neonate and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early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years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of life, EAT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is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morphologically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functionally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similar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to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brown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adipose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tissue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it-IT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T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brown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fat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-like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properties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of EAT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rapidly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decrease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with age, from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childhood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to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adulthood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However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EAT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maintains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cardioprotective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functions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such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as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providing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 source of energy and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heat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to the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heart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In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pathological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conditions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such</a:t>
            </a:r>
            <a:r>
              <a:rPr lang="it-IT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CAD, DM, </a:t>
            </a:r>
            <a:r>
              <a:rPr lang="it-IT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HF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and AF, EAT 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becomes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pro-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atherogenic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and pro-</a:t>
            </a:r>
            <a:r>
              <a:rPr lang="it-IT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arrhythmogenic</a:t>
            </a:r>
            <a:r>
              <a:rPr lang="it-IT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endParaRPr lang="it-IT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733" y="27020"/>
            <a:ext cx="9978568" cy="22156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687" y="2170308"/>
            <a:ext cx="11768092" cy="400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40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2BF417D-2671-AFA0-FA5C-0879F7B87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8" y="3219788"/>
            <a:ext cx="4202528" cy="262742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8A13BC5-42BF-AF17-56AA-F615E5B8F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681" y="3203373"/>
            <a:ext cx="3904187" cy="26274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70F0B40D-C253-049B-A637-F41DA2AEA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3"/>
          <a:stretch/>
        </p:blipFill>
        <p:spPr>
          <a:xfrm>
            <a:off x="4289806" y="3238745"/>
            <a:ext cx="3904187" cy="26119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>
            <a:off x="4046" y="6564962"/>
            <a:ext cx="12187954" cy="5703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25B29ED0-C03E-666A-2D37-5D770CE1A6B5}"/>
              </a:ext>
            </a:extLst>
          </p:cNvPr>
          <p:cNvSpPr txBox="1"/>
          <p:nvPr/>
        </p:nvSpPr>
        <p:spPr>
          <a:xfrm>
            <a:off x="766917" y="5898908"/>
            <a:ext cx="3519080" cy="461665"/>
          </a:xfrm>
          <a:prstGeom prst="rect">
            <a:avLst/>
          </a:prstGeom>
          <a:solidFill>
            <a:srgbClr val="79070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bg1"/>
                </a:solidFill>
                <a:latin typeface="Arial Narrow"/>
                <a:cs typeface="Arial Narrow"/>
              </a:rPr>
              <a:t>Atherosclerosis</a:t>
            </a:r>
            <a:endParaRPr lang="it-IT" sz="24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BCD0D92A-9C53-3310-FDAB-7303686A1CDC}"/>
              </a:ext>
            </a:extLst>
          </p:cNvPr>
          <p:cNvSpPr txBox="1"/>
          <p:nvPr/>
        </p:nvSpPr>
        <p:spPr>
          <a:xfrm>
            <a:off x="4847303" y="5904360"/>
            <a:ext cx="3347210" cy="461665"/>
          </a:xfrm>
          <a:prstGeom prst="rect">
            <a:avLst/>
          </a:prstGeom>
          <a:solidFill>
            <a:srgbClr val="79070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bg1"/>
                </a:solidFill>
                <a:latin typeface="Arial Narrow"/>
                <a:cs typeface="Arial Narrow"/>
              </a:rPr>
              <a:t>Heart</a:t>
            </a:r>
            <a:r>
              <a:rPr lang="it-IT" sz="24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rial Narrow"/>
                <a:cs typeface="Arial Narrow"/>
              </a:rPr>
              <a:t>failure</a:t>
            </a:r>
            <a:endParaRPr lang="it-IT" sz="24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xmlns="" id="{E47A109C-6C6C-2CB2-3AEC-119EA5F117D5}"/>
              </a:ext>
            </a:extLst>
          </p:cNvPr>
          <p:cNvSpPr txBox="1"/>
          <p:nvPr/>
        </p:nvSpPr>
        <p:spPr>
          <a:xfrm>
            <a:off x="8767441" y="5893864"/>
            <a:ext cx="3335942" cy="461665"/>
          </a:xfrm>
          <a:prstGeom prst="rect">
            <a:avLst/>
          </a:prstGeom>
          <a:solidFill>
            <a:srgbClr val="79070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bg1"/>
                </a:solidFill>
                <a:latin typeface="Arial Narrow"/>
                <a:cs typeface="Arial Narrow"/>
              </a:rPr>
              <a:t>Arrhythmyas</a:t>
            </a:r>
            <a:endParaRPr lang="it-IT" sz="24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9AD8CE1F-A150-2930-2E24-00735E821319}"/>
              </a:ext>
            </a:extLst>
          </p:cNvPr>
          <p:cNvSpPr/>
          <p:nvPr/>
        </p:nvSpPr>
        <p:spPr>
          <a:xfrm>
            <a:off x="1587612" y="5204691"/>
            <a:ext cx="559208" cy="124393"/>
          </a:xfrm>
          <a:prstGeom prst="rect">
            <a:avLst/>
          </a:prstGeom>
          <a:solidFill>
            <a:srgbClr val="8B0505">
              <a:alpha val="21176"/>
            </a:srgbClr>
          </a:solidFill>
          <a:ln w="19050">
            <a:solidFill>
              <a:srgbClr val="7907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697A956C-D71D-C711-9C21-3A20525B7FD9}"/>
              </a:ext>
            </a:extLst>
          </p:cNvPr>
          <p:cNvSpPr/>
          <p:nvPr/>
        </p:nvSpPr>
        <p:spPr>
          <a:xfrm>
            <a:off x="5920508" y="5043055"/>
            <a:ext cx="516679" cy="124393"/>
          </a:xfrm>
          <a:prstGeom prst="rect">
            <a:avLst/>
          </a:prstGeom>
          <a:solidFill>
            <a:srgbClr val="8B0505">
              <a:alpha val="21176"/>
            </a:srgbClr>
          </a:solidFill>
          <a:ln w="19050">
            <a:solidFill>
              <a:srgbClr val="7907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057E4B8B-A65C-D88D-E240-AEDE425549DA}"/>
              </a:ext>
            </a:extLst>
          </p:cNvPr>
          <p:cNvSpPr/>
          <p:nvPr/>
        </p:nvSpPr>
        <p:spPr>
          <a:xfrm>
            <a:off x="8996218" y="4869548"/>
            <a:ext cx="512410" cy="124393"/>
          </a:xfrm>
          <a:prstGeom prst="rect">
            <a:avLst/>
          </a:prstGeom>
          <a:solidFill>
            <a:srgbClr val="840606">
              <a:alpha val="21176"/>
            </a:srgbClr>
          </a:solidFill>
          <a:ln w="19050">
            <a:solidFill>
              <a:srgbClr val="7907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600" y="40531"/>
            <a:ext cx="11960880" cy="31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35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31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8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549672"/>
            <a:ext cx="12187954" cy="15290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C20E6F8-1B3E-D766-C05D-39C5BF4A4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47" y="260517"/>
            <a:ext cx="4738683" cy="77723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95DF01A7-6861-FA5C-8A5E-71C83DCAF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059" y="107126"/>
            <a:ext cx="2272655" cy="17851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06FB100C-F118-5AB0-E18F-E3927D139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43" y="1174778"/>
            <a:ext cx="3773153" cy="214700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E23FE5AC-D332-28D9-43A8-F62B5A4ADC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9208" y="2358410"/>
            <a:ext cx="1011844" cy="3811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88DD24BF-FD38-83C3-981A-5845FE683A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0165" y="1057562"/>
            <a:ext cx="1514992" cy="17537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4898E9FC-E865-9149-59F0-82232BAB75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9403" y="275600"/>
            <a:ext cx="5291994" cy="56195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B57EB851-144F-62FD-3D6C-D458728F5B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5372" y="129803"/>
            <a:ext cx="2320057" cy="14579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E6216362-8AE4-A788-44FD-DDA699E3C3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7831" y="938539"/>
            <a:ext cx="3803860" cy="2363102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4E876732-DA44-D0BE-C6F3-0624FD063E81}"/>
              </a:ext>
            </a:extLst>
          </p:cNvPr>
          <p:cNvSpPr txBox="1"/>
          <p:nvPr/>
        </p:nvSpPr>
        <p:spPr>
          <a:xfrm>
            <a:off x="7834747" y="1182968"/>
            <a:ext cx="27724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latin typeface="OTNEJMQuadraat"/>
              </a:rPr>
              <a:t>HR</a:t>
            </a:r>
            <a:r>
              <a:rPr lang="it-IT" sz="1000" dirty="0">
                <a:effectLst/>
                <a:latin typeface="OTNEJMQuadraat"/>
              </a:rPr>
              <a:t> 1.16; 95% CI 1.03 to 1.31; </a:t>
            </a:r>
            <a:r>
              <a:rPr lang="it-IT" sz="1000" dirty="0" err="1">
                <a:effectLst/>
                <a:latin typeface="OTNEJMQuadraat"/>
              </a:rPr>
              <a:t>P</a:t>
            </a:r>
            <a:r>
              <a:rPr lang="it-IT" sz="1000" dirty="0">
                <a:effectLst/>
                <a:latin typeface="OTNEJMQuadraat"/>
              </a:rPr>
              <a:t>=0.02) </a:t>
            </a:r>
            <a:endParaRPr lang="it-IT" sz="1000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xmlns="" id="{18652DFB-8966-1603-C1AA-728388AABB34}"/>
              </a:ext>
            </a:extLst>
          </p:cNvPr>
          <p:cNvGrpSpPr>
            <a:grpSpLocks noChangeAspect="1"/>
          </p:cNvGrpSpPr>
          <p:nvPr/>
        </p:nvGrpSpPr>
        <p:grpSpPr>
          <a:xfrm>
            <a:off x="9604262" y="2257428"/>
            <a:ext cx="827351" cy="455025"/>
            <a:chOff x="6431364" y="2683485"/>
            <a:chExt cx="808004" cy="444500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xmlns="" id="{1EE8CDC2-4CAA-2284-753E-8024E1813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6488514" y="2626335"/>
              <a:ext cx="444500" cy="558800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xmlns="" id="{CFE81777-39CF-3EE0-FB19-8DF376587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5400000">
              <a:off x="6890118" y="2778735"/>
              <a:ext cx="444500" cy="254000"/>
            </a:xfrm>
            <a:prstGeom prst="rect">
              <a:avLst/>
            </a:prstGeom>
          </p:spPr>
        </p:pic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1E45E806-E62B-1761-61FE-492EB9FB27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14053" y="862607"/>
            <a:ext cx="1211528" cy="145794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xmlns="" id="{57473AF4-F2F5-58B9-5968-E8EFBC2FC9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6867" y="3767476"/>
            <a:ext cx="5343900" cy="585863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xmlns="" id="{68B9928E-9F5F-3A39-160E-0E38068FC5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8371" y="3510536"/>
            <a:ext cx="2979038" cy="250977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F3A08495-4B24-6633-AE81-DA0995BDC7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1755" y="4428049"/>
            <a:ext cx="3799041" cy="1950912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xmlns="" id="{E1F25F38-D550-76B2-78E7-98CF826C5F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63425" y="5509619"/>
            <a:ext cx="1097567" cy="423237"/>
          </a:xfrm>
          <a:prstGeom prst="rect">
            <a:avLst/>
          </a:prstGeom>
        </p:spPr>
      </p:pic>
      <p:grpSp>
        <p:nvGrpSpPr>
          <p:cNvPr id="34" name="Gruppo 33">
            <a:extLst>
              <a:ext uri="{FF2B5EF4-FFF2-40B4-BE49-F238E27FC236}">
                <a16:creationId xmlns:a16="http://schemas.microsoft.com/office/drawing/2014/main" xmlns="" id="{546128AE-50D6-31D0-C903-D66A9C6E9658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71839" y="5171633"/>
            <a:ext cx="1366668" cy="330016"/>
            <a:chOff x="7266634" y="5639318"/>
            <a:chExt cx="1193800" cy="288197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xmlns="" id="{9DE237D7-7A77-8002-3BD6-FDD1A6DC6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5400000">
              <a:off x="7736534" y="5279815"/>
              <a:ext cx="177800" cy="1117600"/>
            </a:xfrm>
            <a:prstGeom prst="rect">
              <a:avLst/>
            </a:prstGeom>
          </p:spPr>
        </p:pic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xmlns="" id="{36601144-ED17-306E-E85F-816E814B5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266634" y="5639318"/>
              <a:ext cx="1193800" cy="165100"/>
            </a:xfrm>
            <a:prstGeom prst="rect">
              <a:avLst/>
            </a:prstGeom>
          </p:spPr>
        </p:pic>
      </p:grpSp>
      <p:pic>
        <p:nvPicPr>
          <p:cNvPr id="35" name="Immagine 34">
            <a:extLst>
              <a:ext uri="{FF2B5EF4-FFF2-40B4-BE49-F238E27FC236}">
                <a16:creationId xmlns:a16="http://schemas.microsoft.com/office/drawing/2014/main" xmlns="" id="{8E09FAB7-FC7D-88C8-7063-6AACDFFD15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74591" y="6272556"/>
            <a:ext cx="1367259" cy="197285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xmlns="" id="{6E0FB223-88F3-680D-C7CF-81629AD88ED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15339" y="3598644"/>
            <a:ext cx="4854244" cy="736315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xmlns="" id="{206D7694-A102-C5D3-F27B-BBD0D9A9D17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79969" y="3432280"/>
            <a:ext cx="2018854" cy="174922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xmlns="" id="{5EBA0926-4C4C-305C-D3E5-4AB7CC50552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283976" y="4369690"/>
            <a:ext cx="3223139" cy="2169792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xmlns="" id="{5466FE25-F3BD-2EB3-2141-F8BB98BF8C3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35114" y="4444025"/>
            <a:ext cx="907431" cy="4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73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6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 n  i  t  à   O 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e 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  t  i  v  a   d  i   C  a 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  i  o  l  o  g  i  a  -  </a:t>
            </a:r>
            <a:r>
              <a:rPr kumimoji="0" lang="it-IT" sz="1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Ospedali  dell’ Ovest  Vicentino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6FB35D3-51A5-D591-5F15-24FBA393E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14" y="536126"/>
            <a:ext cx="5540183" cy="84706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92FB9491-6752-1092-CE6A-20DDFF9A5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334" y="1405308"/>
            <a:ext cx="2758339" cy="389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3BACAA0-5F6E-D804-A02F-C03C26EB7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288" y="253298"/>
            <a:ext cx="3334429" cy="23128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7E54AF71-1D1A-F616-D4D4-3173BC91E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08" y="2364369"/>
            <a:ext cx="5375575" cy="264877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45801178-A369-6BF6-C527-4FB4B7C568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289" y="1994779"/>
            <a:ext cx="4781823" cy="2630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F6E3E0DA-6FD6-24B8-4120-0283665D73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0503" y="3143199"/>
            <a:ext cx="1379170" cy="62495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21B54193-92D2-16DA-E835-112FEE7228D9}"/>
              </a:ext>
            </a:extLst>
          </p:cNvPr>
          <p:cNvSpPr txBox="1"/>
          <p:nvPr/>
        </p:nvSpPr>
        <p:spPr>
          <a:xfrm>
            <a:off x="567236" y="5143385"/>
            <a:ext cx="50336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Double-blind trial,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enrolling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1961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adults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with a BMI</a:t>
            </a:r>
            <a:r>
              <a:rPr lang="it-IT" sz="12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 &gt; 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30 or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greater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(≥27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if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≥1 weight-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related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coexisting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condition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), and no 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diabetes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randomly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assigned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, in a 2:1 ratio, to 68 weeks of  once-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weekly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subcutaneous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semaglutide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(2.4 mg) or placebo, plus lifestyle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intervention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Coprimary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end points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were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%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change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in body weight and weight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reduction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&gt;5%.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The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mean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change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in body weight from baseline to week 68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was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−14.9% in the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semaglutide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group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as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compared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with −2.4% with placebo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5EE80767-67B7-340C-B0C9-46B017427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283" y="253298"/>
            <a:ext cx="3334429" cy="231283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778B90E0-5E8D-0250-7D5F-581BFD3B27EE}"/>
              </a:ext>
            </a:extLst>
          </p:cNvPr>
          <p:cNvSpPr txBox="1"/>
          <p:nvPr/>
        </p:nvSpPr>
        <p:spPr>
          <a:xfrm>
            <a:off x="6850017" y="5399179"/>
            <a:ext cx="4774747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phase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3 double-blind,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randomized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controlled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trial,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enrolling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2539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adults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with BMI </a:t>
            </a:r>
            <a:r>
              <a:rPr lang="it-IT" sz="12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&gt;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30 (</a:t>
            </a:r>
            <a:r>
              <a:rPr lang="it-IT" sz="12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&gt;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27 and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if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&gt;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1weight-related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complication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) and no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diabetes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, in a 1:1:1:1 ratio to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receive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once-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weekly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subcutaneous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tirzepatide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(5, 10 or 15 mg) or placebo for 72 weeks,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including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a 20-week dose-escalation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period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Coprimary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end points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were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% </a:t>
            </a:r>
            <a:r>
              <a:rPr lang="it-IT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change</a:t>
            </a:r>
            <a:r>
              <a:rPr lang="it-IT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in weight and a weight &gt; 5% 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BA42988E-997B-03D5-A003-9F0640838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6832" y="1418555"/>
            <a:ext cx="5140440" cy="3996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DD11812B-AE16-DE57-7775-3C571C682E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7910" y="536126"/>
            <a:ext cx="4581477" cy="82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65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 n  i  t  à   O 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e 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  t  i  v  a   d  i   C  a 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  i  o  l  o  g  i  a  -  </a:t>
            </a:r>
            <a:r>
              <a:rPr kumimoji="0" lang="it-IT" sz="1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Ospedali  dell’ Ovest  Vicentino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6FEE6530-5151-A4AC-BE36-D142F70B6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99" y="489777"/>
            <a:ext cx="5426024" cy="6699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0F302AA-F646-BC66-9D86-F454022FB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840" y="1151888"/>
            <a:ext cx="2888835" cy="3086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B7B4396-A23B-99A9-4A90-E308B72C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190" y="207124"/>
            <a:ext cx="4309596" cy="26112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9816D3C1-AA07-DD5A-2DD1-DCD4CE54F249}"/>
              </a:ext>
            </a:extLst>
          </p:cNvPr>
          <p:cNvSpPr txBox="1"/>
          <p:nvPr/>
        </p:nvSpPr>
        <p:spPr>
          <a:xfrm>
            <a:off x="3180738" y="6360577"/>
            <a:ext cx="20617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Presented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on November 10</a:t>
            </a:r>
            <a:r>
              <a:rPr kumimoji="0" lang="it-IT" sz="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th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2023 AHA sessions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F1D17203-EB88-5E13-929D-CECA0DDA22C3}"/>
              </a:ext>
            </a:extLst>
          </p:cNvPr>
          <p:cNvSpPr txBox="1"/>
          <p:nvPr/>
        </p:nvSpPr>
        <p:spPr>
          <a:xfrm>
            <a:off x="523518" y="5076945"/>
            <a:ext cx="5055903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Multicenter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double-blind,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randomized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placebo-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controlled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event-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driven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superiority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trial</a:t>
            </a:r>
            <a:r>
              <a:rPr lang="it-IT" sz="1200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on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17,604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patients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it-IT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&gt;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45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years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, with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CVDs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and BMI </a:t>
            </a:r>
            <a:r>
              <a:rPr kumimoji="0" lang="it-IT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&gt;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27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but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no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diabetes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randomly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assigned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 (1:1) to 2.4 mg s.c.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semaglutide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once-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weekly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or placebo.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Primary end point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was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a composite of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death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from CV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causes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nonfatal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MI or stroke in a time-to-first-event.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Mean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(SD) duration of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exposure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to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semaglutide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or placebo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was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34.2±13.7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mo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., and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mean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duration of follow-up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was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39.8±9.4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mo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. 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9D94D072-7015-6296-05BB-05DBA0D1C5BA}"/>
              </a:ext>
            </a:extLst>
          </p:cNvPr>
          <p:cNvGrpSpPr/>
          <p:nvPr/>
        </p:nvGrpSpPr>
        <p:grpSpPr>
          <a:xfrm>
            <a:off x="400128" y="1534468"/>
            <a:ext cx="5243588" cy="3542477"/>
            <a:chOff x="269852" y="1843824"/>
            <a:chExt cx="5705016" cy="388189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xmlns="" id="{E4DD2649-2960-8F38-A622-EC3527DA9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1215" y="2185911"/>
              <a:ext cx="5193653" cy="3183373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xmlns="" id="{A5BE7EA9-6821-3108-2710-24BA4DAF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83196" y="3195289"/>
              <a:ext cx="1473525" cy="712810"/>
            </a:xfrm>
            <a:prstGeom prst="rect">
              <a:avLst/>
            </a:prstGeom>
          </p:spPr>
        </p:pic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xmlns="" id="{4D248E77-95B3-EA4C-5FE7-244938A9D5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9852" y="1843824"/>
              <a:ext cx="540381" cy="3489522"/>
              <a:chOff x="353498" y="2128818"/>
              <a:chExt cx="443484" cy="2863815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xmlns="" id="{E61DDEC7-E22E-2A9A-66C0-9C34F77BD7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-968234" y="3450550"/>
                <a:ext cx="2863815" cy="220351"/>
              </a:xfrm>
              <a:prstGeom prst="rect">
                <a:avLst/>
              </a:prstGeom>
            </p:spPr>
          </p:pic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xmlns="" id="{2DCDC43F-3DFF-55AE-CE90-1433333C9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631" y="2712808"/>
                <a:ext cx="220351" cy="1682246"/>
              </a:xfrm>
              <a:prstGeom prst="rect">
                <a:avLst/>
              </a:prstGeom>
            </p:spPr>
          </p:pic>
        </p:grp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xmlns="" id="{C110C7B6-50FA-436F-A4A9-9914AEFA1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63926" y="5343916"/>
              <a:ext cx="3087063" cy="381805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4B203F57-0D4D-745B-2CE1-B60F1D82DC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29876" y="489777"/>
            <a:ext cx="5630470" cy="87232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1FA2E58C-2A5C-E7AE-CF00-840733C495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0939" y="187041"/>
            <a:ext cx="3300226" cy="256052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67426005-AEDA-84AF-054C-34C4EF61108D}"/>
              </a:ext>
            </a:extLst>
          </p:cNvPr>
          <p:cNvSpPr/>
          <p:nvPr/>
        </p:nvSpPr>
        <p:spPr>
          <a:xfrm>
            <a:off x="6195746" y="5240150"/>
            <a:ext cx="5630471" cy="830997"/>
          </a:xfrm>
          <a:prstGeom prst="rect">
            <a:avLst/>
          </a:prstGeom>
          <a:solidFill>
            <a:srgbClr val="002060"/>
          </a:solidFill>
          <a:ln>
            <a:solidFill>
              <a:srgbClr val="000046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At the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planned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trial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visits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, the treatment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difference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(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semaglutide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- placebo) in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mean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body weight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was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−1.1% (95% CI −1.2, −1.1)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at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week 4 and −3.6% (95% CI −3.7, 3.5)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at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week 12.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xmlns="" id="{4D0B0085-7A27-198E-B9CD-7DAC273504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1962" y="1961130"/>
            <a:ext cx="5438040" cy="3095678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xmlns="" id="{9FE3CDB5-58BE-57FE-A072-7B8BBC327ACC}"/>
              </a:ext>
            </a:extLst>
          </p:cNvPr>
          <p:cNvSpPr/>
          <p:nvPr/>
        </p:nvSpPr>
        <p:spPr>
          <a:xfrm>
            <a:off x="6195746" y="1846644"/>
            <a:ext cx="5630471" cy="3279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522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6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 n  i  t  à   O 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e 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  t  i  v  a   d  i   C  a 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  i  o  l  o  g  i  a  -  </a:t>
            </a:r>
            <a:r>
              <a:rPr kumimoji="0" lang="it-IT" sz="1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Ospedali  dell’ Ovest  Vicentino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A12EB0D0-B5CC-6562-A285-553DC3A63CFA}"/>
              </a:ext>
            </a:extLst>
          </p:cNvPr>
          <p:cNvGrpSpPr/>
          <p:nvPr/>
        </p:nvGrpSpPr>
        <p:grpSpPr>
          <a:xfrm>
            <a:off x="693146" y="735026"/>
            <a:ext cx="10822579" cy="5047959"/>
            <a:chOff x="1266825" y="1279678"/>
            <a:chExt cx="7900987" cy="3620935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xmlns="" id="{162A20B8-BEB9-D910-7BAE-0C7DF47D6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825" y="1279678"/>
              <a:ext cx="7772400" cy="1784044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xmlns="" id="{E23F733A-9774-FF71-4466-57951BB5A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412" y="2969460"/>
              <a:ext cx="7772400" cy="1808299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xmlns="" id="{7815DECB-B2A8-9983-B614-23B756B6F202}"/>
                </a:ext>
              </a:extLst>
            </p:cNvPr>
            <p:cNvSpPr/>
            <p:nvPr/>
          </p:nvSpPr>
          <p:spPr>
            <a:xfrm>
              <a:off x="1266825" y="1279678"/>
              <a:ext cx="7772400" cy="36209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98225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601177" y="478217"/>
            <a:ext cx="657697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0" b="1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Grazie 1000!!!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9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50AF1AC8-164E-6A09-4CF8-F47E486AC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1" y="0"/>
            <a:ext cx="5577521" cy="656496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5EBE31EF-A1D8-5BF9-95FA-C0A63207CFCB}"/>
              </a:ext>
            </a:extLst>
          </p:cNvPr>
          <p:cNvSpPr txBox="1"/>
          <p:nvPr/>
        </p:nvSpPr>
        <p:spPr>
          <a:xfrm>
            <a:off x="5601176" y="5605225"/>
            <a:ext cx="657697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800000"/>
                </a:solidFill>
                <a:latin typeface="Arial Narrow"/>
                <a:cs typeface="Arial Narrow"/>
              </a:rPr>
              <a:t>claudio.bilato@aulss8.veneto.it</a:t>
            </a:r>
          </a:p>
        </p:txBody>
      </p:sp>
    </p:spTree>
    <p:extLst>
      <p:ext uri="{BB962C8B-B14F-4D97-AF65-F5344CB8AC3E}">
        <p14:creationId xmlns:p14="http://schemas.microsoft.com/office/powerpoint/2010/main" val="294443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xmlns="" id="{D338A08D-C34D-D0A7-144F-CC0224DB7676}"/>
              </a:ext>
            </a:extLst>
          </p:cNvPr>
          <p:cNvSpPr/>
          <p:nvPr/>
        </p:nvSpPr>
        <p:spPr>
          <a:xfrm>
            <a:off x="127245" y="4500113"/>
            <a:ext cx="11872649" cy="1733610"/>
          </a:xfrm>
          <a:prstGeom prst="rect">
            <a:avLst/>
          </a:prstGeom>
          <a:solidFill>
            <a:srgbClr val="00184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34615" y="6482155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grpSp>
        <p:nvGrpSpPr>
          <p:cNvPr id="11" name="Gruppo 10">
            <a:extLst>
              <a:ext uri="{FF2B5EF4-FFF2-40B4-BE49-F238E27FC236}">
                <a16:creationId xmlns:a16="http://schemas.microsoft.com/office/drawing/2014/main" xmlns="" id="{D757EFF0-293F-F219-DF3D-A354BAE32EC2}"/>
              </a:ext>
            </a:extLst>
          </p:cNvPr>
          <p:cNvGrpSpPr/>
          <p:nvPr/>
        </p:nvGrpSpPr>
        <p:grpSpPr>
          <a:xfrm>
            <a:off x="6691645" y="749462"/>
            <a:ext cx="4588829" cy="3072417"/>
            <a:chOff x="1941581" y="826345"/>
            <a:chExt cx="8039031" cy="5205309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xmlns="" id="{FF89BEB3-E488-F6A3-9BFB-F5C557B91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8212" y="826345"/>
              <a:ext cx="7772400" cy="5205309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xmlns="" id="{C7669451-6130-8003-9588-609A6DC0ECFA}"/>
                </a:ext>
              </a:extLst>
            </p:cNvPr>
            <p:cNvSpPr/>
            <p:nvPr/>
          </p:nvSpPr>
          <p:spPr>
            <a:xfrm>
              <a:off x="2208212" y="1014413"/>
              <a:ext cx="452196" cy="571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xmlns="" id="{8F05422E-DEED-783D-8040-7B6AD365C007}"/>
                </a:ext>
              </a:extLst>
            </p:cNvPr>
            <p:cNvSpPr/>
            <p:nvPr/>
          </p:nvSpPr>
          <p:spPr>
            <a:xfrm>
              <a:off x="2334582" y="5583656"/>
              <a:ext cx="325826" cy="419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xmlns="" id="{D97B922E-2B7D-193A-906A-333C4991F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941581" y="4621390"/>
              <a:ext cx="431006" cy="1204564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xmlns="" id="{BFD64E37-59C6-2CB3-3F1D-B9F9E97C3596}"/>
                </a:ext>
              </a:extLst>
            </p:cNvPr>
            <p:cNvSpPr txBox="1"/>
            <p:nvPr/>
          </p:nvSpPr>
          <p:spPr>
            <a:xfrm>
              <a:off x="2313625" y="4542733"/>
              <a:ext cx="1789884" cy="1460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61</a:t>
              </a:r>
            </a:p>
            <a:p>
              <a:r>
                <a:rPr lang="it-IT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2.1</a:t>
              </a:r>
            </a:p>
            <a:p>
              <a:r>
                <a:rPr lang="it-IT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 data</a:t>
              </a:r>
            </a:p>
            <a:p>
              <a:r>
                <a:rPr lang="it-IT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Data </a:t>
              </a:r>
              <a:r>
                <a:rPr lang="it-IT" sz="1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not</a:t>
              </a:r>
              <a:r>
                <a:rPr lang="it-IT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it-IT" sz="1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available</a:t>
              </a:r>
              <a:endParaRPr lang="it-IT" sz="1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r>
                <a:rPr lang="it-IT" sz="1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 </a:t>
              </a:r>
              <a:r>
                <a:rPr lang="it-IT" sz="1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applicable</a:t>
              </a:r>
              <a:endParaRPr lang="it-IT" sz="1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56455273-F94C-DD78-B0C6-B505E8E51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126" y="765902"/>
            <a:ext cx="4588830" cy="301311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328D1FF-9201-0CAC-48DC-E8D85DCBE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6092" y="3024468"/>
            <a:ext cx="246026" cy="71099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E5F63ECF-9B13-965F-5191-1DC9DBD57AC0}"/>
              </a:ext>
            </a:extLst>
          </p:cNvPr>
          <p:cNvSpPr txBox="1"/>
          <p:nvPr/>
        </p:nvSpPr>
        <p:spPr>
          <a:xfrm>
            <a:off x="1118462" y="2978041"/>
            <a:ext cx="10216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88.5</a:t>
            </a:r>
          </a:p>
          <a:p>
            <a:r>
              <a:rPr lang="it-IT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18.3</a:t>
            </a:r>
          </a:p>
          <a:p>
            <a:r>
              <a:rPr lang="it-IT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No data</a:t>
            </a:r>
          </a:p>
          <a:p>
            <a:r>
              <a:rPr lang="it-IT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Data </a:t>
            </a:r>
            <a:r>
              <a:rPr lang="it-IT" sz="1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not</a:t>
            </a:r>
            <a:r>
              <a:rPr lang="it-IT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available</a:t>
            </a:r>
            <a:endParaRPr lang="it-IT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it-IT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Not </a:t>
            </a:r>
            <a:r>
              <a:rPr lang="it-IT" sz="1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applicable</a:t>
            </a:r>
            <a:endParaRPr lang="it-IT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C1AE1A45-D8AD-6BC1-7B95-7FB8653680C9}"/>
              </a:ext>
            </a:extLst>
          </p:cNvPr>
          <p:cNvSpPr/>
          <p:nvPr/>
        </p:nvSpPr>
        <p:spPr>
          <a:xfrm>
            <a:off x="944513" y="864551"/>
            <a:ext cx="258122" cy="337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963CEE85-B0F2-ACF2-07ED-557175E056F9}"/>
              </a:ext>
            </a:extLst>
          </p:cNvPr>
          <p:cNvSpPr txBox="1"/>
          <p:nvPr/>
        </p:nvSpPr>
        <p:spPr>
          <a:xfrm>
            <a:off x="297657" y="261228"/>
            <a:ext cx="556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Prevalence</a:t>
            </a:r>
            <a:r>
              <a:rPr lang="it-IT" sz="20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 (%) of </a:t>
            </a:r>
            <a:r>
              <a:rPr lang="it-IT" sz="2000" b="1" dirty="0" err="1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overweight</a:t>
            </a:r>
            <a:r>
              <a:rPr lang="it-IT" sz="20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(BMI </a:t>
            </a:r>
            <a:r>
              <a:rPr lang="it-IT" sz="2000" b="1" u="sng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&gt;</a:t>
            </a:r>
            <a:r>
              <a:rPr lang="it-IT" sz="20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25) </a:t>
            </a:r>
            <a:r>
              <a:rPr lang="it-IT" sz="2000" b="1" dirty="0" err="1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adults</a:t>
            </a:r>
            <a:r>
              <a:rPr lang="it-IT" sz="20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, 2016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3B9EAD21-4EF8-7B5A-E0FA-51E9D1A715BD}"/>
              </a:ext>
            </a:extLst>
          </p:cNvPr>
          <p:cNvSpPr txBox="1"/>
          <p:nvPr/>
        </p:nvSpPr>
        <p:spPr>
          <a:xfrm>
            <a:off x="6479909" y="257498"/>
            <a:ext cx="5060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Prevalence</a:t>
            </a:r>
            <a:r>
              <a:rPr lang="it-IT" sz="20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 (%) of obese (BMI </a:t>
            </a:r>
            <a:r>
              <a:rPr lang="it-IT" sz="2000" b="1" u="sng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&gt;</a:t>
            </a:r>
            <a:r>
              <a:rPr lang="it-IT" sz="20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30) </a:t>
            </a:r>
            <a:r>
              <a:rPr lang="it-IT" sz="2000" b="1" dirty="0" err="1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adults</a:t>
            </a:r>
            <a:r>
              <a:rPr lang="it-IT" sz="20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, 2016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DAACB009-63DA-21BE-2665-ABF7A37AB4FA}"/>
              </a:ext>
            </a:extLst>
          </p:cNvPr>
          <p:cNvSpPr txBox="1"/>
          <p:nvPr/>
        </p:nvSpPr>
        <p:spPr>
          <a:xfrm rot="16200000">
            <a:off x="10911765" y="2691694"/>
            <a:ext cx="1633473" cy="230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*age-</a:t>
            </a:r>
            <a:r>
              <a:rPr lang="it-IT" sz="9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standardized</a:t>
            </a:r>
            <a:r>
              <a:rPr lang="it-IT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 estimate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E0868650-83A7-F8BC-28C8-DF9A017F461B}"/>
              </a:ext>
            </a:extLst>
          </p:cNvPr>
          <p:cNvSpPr txBox="1"/>
          <p:nvPr/>
        </p:nvSpPr>
        <p:spPr>
          <a:xfrm>
            <a:off x="8274769" y="3805025"/>
            <a:ext cx="212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Italy</a:t>
            </a: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 = 19.9 [16.6-23.4]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1C848FF9-4CF0-9703-2E5A-738662EFABB8}"/>
              </a:ext>
            </a:extLst>
          </p:cNvPr>
          <p:cNvSpPr txBox="1"/>
          <p:nvPr/>
        </p:nvSpPr>
        <p:spPr>
          <a:xfrm>
            <a:off x="2373366" y="3794857"/>
            <a:ext cx="212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Italy</a:t>
            </a: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 = 58.5 [54.2-62.5]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03B932B5-62D8-B1A2-ACD1-BF082A6A3DE3}"/>
              </a:ext>
            </a:extLst>
          </p:cNvPr>
          <p:cNvSpPr txBox="1"/>
          <p:nvPr/>
        </p:nvSpPr>
        <p:spPr>
          <a:xfrm>
            <a:off x="3648217" y="4642168"/>
            <a:ext cx="82894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Worldwide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obesity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has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nearly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tripled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since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1975.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 2016, more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1.35 </a:t>
            </a:r>
            <a:r>
              <a:rPr lang="it-IT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billion</a:t>
            </a:r>
            <a:r>
              <a:rPr lang="it-IT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adults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were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overweight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650 </a:t>
            </a:r>
            <a:r>
              <a:rPr lang="it-IT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million</a:t>
            </a:r>
            <a:r>
              <a:rPr lang="it-IT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were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obese.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39%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adults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were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overweight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in 2016, and </a:t>
            </a:r>
            <a:r>
              <a:rPr lang="it-IT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13% </a:t>
            </a:r>
            <a:r>
              <a:rPr lang="it-IT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were</a:t>
            </a:r>
            <a:r>
              <a:rPr lang="it-IT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obese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39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million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children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under the age of 5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were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overweight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or obese in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Over 340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million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children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adolescents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aged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5-19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were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overweight</a:t>
            </a:r>
            <a:r>
              <a:rPr lang="it-IT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or obese in 2016.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xmlns="" id="{05CF3F25-38C0-77E2-7E6C-7AB0E34B4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05" y="4807565"/>
            <a:ext cx="3109259" cy="1105807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53A26463-5653-A1CD-FAB7-4F9FF1D047A8}"/>
              </a:ext>
            </a:extLst>
          </p:cNvPr>
          <p:cNvSpPr txBox="1"/>
          <p:nvPr/>
        </p:nvSpPr>
        <p:spPr>
          <a:xfrm>
            <a:off x="5237451" y="6303293"/>
            <a:ext cx="64921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World Health Organization. </a:t>
            </a:r>
            <a:r>
              <a:rPr lang="it-IT" sz="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Obesity</a:t>
            </a:r>
            <a:r>
              <a:rPr lang="it-IT" sz="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it-IT" sz="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overweight</a:t>
            </a:r>
            <a:r>
              <a:rPr lang="it-IT" sz="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June 9, 2021 (https://</a:t>
            </a:r>
            <a:r>
              <a:rPr lang="it-IT" sz="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www.who.int</a:t>
            </a:r>
            <a:r>
              <a:rPr lang="it-IT" sz="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/news-room/</a:t>
            </a:r>
            <a:r>
              <a:rPr lang="it-IT" sz="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fact-sheets</a:t>
            </a:r>
            <a:r>
              <a:rPr lang="it-IT" sz="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it-IT" sz="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detail</a:t>
            </a:r>
            <a:r>
              <a:rPr lang="it-IT" sz="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it-IT" sz="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obesity</a:t>
            </a:r>
            <a:r>
              <a:rPr lang="it-IT" sz="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-and-</a:t>
            </a:r>
            <a:r>
              <a:rPr lang="it-IT" sz="8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overweight</a:t>
            </a:r>
            <a:r>
              <a:rPr lang="it-IT" sz="8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).</a:t>
            </a:r>
            <a:endParaRPr lang="it-IT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27245" y="257498"/>
            <a:ext cx="5902388" cy="4032280"/>
          </a:xfrm>
          <a:prstGeom prst="rect">
            <a:avLst/>
          </a:prstGeom>
          <a:noFill/>
          <a:ln>
            <a:solidFill>
              <a:srgbClr val="00184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6097506" y="257498"/>
            <a:ext cx="5902388" cy="4032280"/>
          </a:xfrm>
          <a:prstGeom prst="rect">
            <a:avLst/>
          </a:prstGeom>
          <a:noFill/>
          <a:ln>
            <a:solidFill>
              <a:srgbClr val="00184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5237451" y="2243667"/>
            <a:ext cx="1700220" cy="592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6CA88196-3F9C-1546-DF83-D254E41F304C}"/>
              </a:ext>
            </a:extLst>
          </p:cNvPr>
          <p:cNvSpPr txBox="1"/>
          <p:nvPr/>
        </p:nvSpPr>
        <p:spPr>
          <a:xfrm>
            <a:off x="5328634" y="2314223"/>
            <a:ext cx="148669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 err="1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Mean</a:t>
            </a:r>
            <a:r>
              <a:rPr lang="it-IT" sz="12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BMI in </a:t>
            </a:r>
            <a:r>
              <a:rPr lang="it-IT" sz="1200" b="1" dirty="0" err="1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Italy</a:t>
            </a:r>
            <a:endParaRPr lang="it-IT" sz="1200" b="1" dirty="0">
              <a:solidFill>
                <a:srgbClr val="87000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it-IT" sz="12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25.6 kg/m</a:t>
            </a:r>
            <a:r>
              <a:rPr lang="it-IT" sz="1200" b="1" baseline="30000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it-IT" sz="12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[25.1-26.1]</a:t>
            </a:r>
          </a:p>
        </p:txBody>
      </p:sp>
    </p:spTree>
    <p:extLst>
      <p:ext uri="{BB962C8B-B14F-4D97-AF65-F5344CB8AC3E}">
        <p14:creationId xmlns:p14="http://schemas.microsoft.com/office/powerpoint/2010/main" val="655147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xmlns="" id="{C89C8371-9A63-4B0E-109D-2E489868A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604043"/>
              </p:ext>
            </p:extLst>
          </p:nvPr>
        </p:nvGraphicFramePr>
        <p:xfrm>
          <a:off x="544492" y="1481559"/>
          <a:ext cx="10988756" cy="4623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1831">
                  <a:extLst>
                    <a:ext uri="{9D8B030D-6E8A-4147-A177-3AD203B41FA5}">
                      <a16:colId xmlns:a16="http://schemas.microsoft.com/office/drawing/2014/main" xmlns="" val="3459707427"/>
                    </a:ext>
                  </a:extLst>
                </a:gridCol>
                <a:gridCol w="2316925">
                  <a:extLst>
                    <a:ext uri="{9D8B030D-6E8A-4147-A177-3AD203B41FA5}">
                      <a16:colId xmlns:a16="http://schemas.microsoft.com/office/drawing/2014/main" xmlns="" val="3481677885"/>
                    </a:ext>
                  </a:extLst>
                </a:gridCol>
              </a:tblGrid>
              <a:tr h="238438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91464" marR="9146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91464" marR="9146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0049402"/>
                  </a:ext>
                </a:extLst>
              </a:tr>
              <a:tr h="223885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91464" marR="9146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91464" marR="9146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8211048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BD5E2654-FCAA-1C58-D64E-BB9B3AC0B3F1}"/>
              </a:ext>
            </a:extLst>
          </p:cNvPr>
          <p:cNvSpPr txBox="1"/>
          <p:nvPr/>
        </p:nvSpPr>
        <p:spPr>
          <a:xfrm>
            <a:off x="810780" y="500519"/>
            <a:ext cx="10570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87000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BMI (kg/m</a:t>
            </a:r>
            <a:r>
              <a:rPr lang="it-IT" sz="3600" b="1" baseline="30000" dirty="0">
                <a:solidFill>
                  <a:srgbClr val="87000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it-IT" sz="3600" b="1" dirty="0">
                <a:solidFill>
                  <a:srgbClr val="87000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3600" b="1" dirty="0" err="1">
                <a:solidFill>
                  <a:srgbClr val="87000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mean</a:t>
            </a:r>
            <a:r>
              <a:rPr lang="it-IT" sz="3600" b="1" dirty="0">
                <a:solidFill>
                  <a:srgbClr val="87000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± SD) in 2 </a:t>
            </a:r>
            <a:r>
              <a:rPr lang="it-IT" sz="3600" b="1" dirty="0" err="1">
                <a:solidFill>
                  <a:srgbClr val="87000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Italian</a:t>
            </a:r>
            <a:r>
              <a:rPr lang="it-IT" sz="3600" b="1" dirty="0">
                <a:solidFill>
                  <a:srgbClr val="87000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3600" b="1" dirty="0" err="1">
                <a:solidFill>
                  <a:srgbClr val="87000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populations</a:t>
            </a:r>
            <a:r>
              <a:rPr lang="it-IT" sz="3600" b="1" dirty="0">
                <a:solidFill>
                  <a:srgbClr val="87000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with CHD </a:t>
            </a:r>
            <a:endParaRPr lang="it-IT" sz="3600" b="1" dirty="0">
              <a:solidFill>
                <a:srgbClr val="87000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16FCD857-385B-C350-8602-E9EBD2F52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23" y="4428826"/>
            <a:ext cx="8592619" cy="128020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722CF27F-EA0D-37B8-320D-4B8829B62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488" y="3997736"/>
            <a:ext cx="4227145" cy="40897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A3C95E34-8A1E-A0BB-220C-025D80108B51}"/>
              </a:ext>
            </a:extLst>
          </p:cNvPr>
          <p:cNvSpPr txBox="1"/>
          <p:nvPr/>
        </p:nvSpPr>
        <p:spPr>
          <a:xfrm>
            <a:off x="9365628" y="4603940"/>
            <a:ext cx="2068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27.2 </a:t>
            </a:r>
            <a:r>
              <a:rPr lang="it-IT" sz="4000" b="1" u="sng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+</a:t>
            </a:r>
            <a:r>
              <a:rPr lang="it-IT" sz="40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4.0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96FCDAD0-3E0B-BB84-F369-27B8662E3846}"/>
              </a:ext>
            </a:extLst>
          </p:cNvPr>
          <p:cNvSpPr txBox="1"/>
          <p:nvPr/>
        </p:nvSpPr>
        <p:spPr>
          <a:xfrm>
            <a:off x="9856116" y="5487324"/>
            <a:ext cx="1191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 = 1633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21F82B89-243E-1729-FD3A-DC54327DDDD0}"/>
              </a:ext>
            </a:extLst>
          </p:cNvPr>
          <p:cNvSpPr txBox="1"/>
          <p:nvPr/>
        </p:nvSpPr>
        <p:spPr>
          <a:xfrm>
            <a:off x="9856116" y="3367040"/>
            <a:ext cx="1191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 = 4784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70EC9D1-FA93-F088-1AC7-E619DE94F37F}"/>
              </a:ext>
            </a:extLst>
          </p:cNvPr>
          <p:cNvSpPr txBox="1"/>
          <p:nvPr/>
        </p:nvSpPr>
        <p:spPr>
          <a:xfrm>
            <a:off x="9365629" y="2370758"/>
            <a:ext cx="2068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27.3 </a:t>
            </a:r>
            <a:r>
              <a:rPr lang="it-IT" sz="4000" b="1" u="sng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+</a:t>
            </a:r>
            <a:r>
              <a:rPr lang="it-IT" sz="4000" b="1" dirty="0">
                <a:solidFill>
                  <a:srgbClr val="8700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4.0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A0937990-1045-722C-FF25-D4044EA48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612" y="1585115"/>
            <a:ext cx="7261953" cy="32885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F23EDA5-45EB-C448-DDAE-C7B8B3BE9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888" y="1906800"/>
            <a:ext cx="8159764" cy="19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8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96118"/>
            <a:ext cx="11501770" cy="66186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19326"/>
            <a:ext cx="463308" cy="3378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6259"/>
            <a:ext cx="679294" cy="242035"/>
          </a:xfrm>
          <a:prstGeom prst="rect">
            <a:avLst/>
          </a:prstGeom>
        </p:spPr>
      </p:pic>
      <p:sp>
        <p:nvSpPr>
          <p:cNvPr id="6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6259"/>
            <a:ext cx="6402467" cy="24203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063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 defTabSz="457063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001"/>
            <a:ext cx="12191130" cy="73145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336382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698" y="6519326"/>
            <a:ext cx="463308" cy="3378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" y="6586259"/>
            <a:ext cx="679294" cy="242035"/>
          </a:xfrm>
          <a:prstGeom prst="rect">
            <a:avLst/>
          </a:prstGeom>
        </p:spPr>
      </p:pic>
      <p:sp>
        <p:nvSpPr>
          <p:cNvPr id="6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6259"/>
            <a:ext cx="6402467" cy="24203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063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 defTabSz="457063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519570"/>
            <a:ext cx="12191130" cy="73145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1990"/>
            <a:ext cx="12192000" cy="637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56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698" y="6519326"/>
            <a:ext cx="463308" cy="3378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" y="6586259"/>
            <a:ext cx="679294" cy="242035"/>
          </a:xfrm>
          <a:prstGeom prst="rect">
            <a:avLst/>
          </a:prstGeom>
        </p:spPr>
      </p:pic>
      <p:sp>
        <p:nvSpPr>
          <p:cNvPr id="6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6259"/>
            <a:ext cx="6402467" cy="24203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063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 defTabSz="457063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001"/>
            <a:ext cx="12191130" cy="73145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31" y="445278"/>
            <a:ext cx="11111394" cy="12545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02" y="1676855"/>
            <a:ext cx="9646405" cy="7046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8221" y="202356"/>
            <a:ext cx="3824654" cy="338147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466001" y="2972787"/>
            <a:ext cx="11281498" cy="3106648"/>
            <a:chOff x="180252" y="2639293"/>
            <a:chExt cx="11662498" cy="3075707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252" y="2639293"/>
              <a:ext cx="11662498" cy="3075707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952500" y="3302000"/>
              <a:ext cx="222250" cy="301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it-IT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4930775" y="3295650"/>
              <a:ext cx="222250" cy="301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it-IT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8724900" y="3248025"/>
              <a:ext cx="222250" cy="301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it-IT" sz="17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Rettangolo 14"/>
          <p:cNvSpPr/>
          <p:nvPr/>
        </p:nvSpPr>
        <p:spPr>
          <a:xfrm>
            <a:off x="428626" y="6085605"/>
            <a:ext cx="11652250" cy="4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defRPr/>
            </a:pP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Estimates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were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determined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using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the World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Health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Organization non-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communicable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diseases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dataset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: from 2012 to 2021, 42 178 659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individuals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(20 312 867 men and 21865792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women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)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died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in the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considered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European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countries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. HF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was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listed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as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the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primary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cause of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death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in 4 872 634 (2 084 521 men and 2788113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women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),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equating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to 11522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deaths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100000 </a:t>
            </a:r>
            <a:r>
              <a:rPr lang="it-IT" sz="1200" dirty="0" err="1">
                <a:solidFill>
                  <a:prstClr val="black"/>
                </a:solidFill>
                <a:latin typeface="Arial Narrow"/>
                <a:cs typeface="Arial Narrow"/>
              </a:rPr>
              <a:t>population</a:t>
            </a:r>
            <a:r>
              <a:rPr lang="it-IT" sz="12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396875" y="2518699"/>
            <a:ext cx="11461750" cy="3846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it-IT" sz="1899" dirty="0">
                <a:solidFill>
                  <a:prstClr val="white"/>
                </a:solidFill>
                <a:latin typeface="Arial Narrow Bold"/>
                <a:cs typeface="Arial Narrow Bold"/>
              </a:rPr>
              <a:t>Changes of some major </a:t>
            </a:r>
            <a:r>
              <a:rPr lang="it-IT" sz="1899" dirty="0" err="1">
                <a:solidFill>
                  <a:prstClr val="white"/>
                </a:solidFill>
                <a:latin typeface="Arial Narrow Bold"/>
                <a:cs typeface="Arial Narrow Bold"/>
              </a:rPr>
              <a:t>cardiometabolic</a:t>
            </a:r>
            <a:r>
              <a:rPr lang="it-IT" sz="1899" dirty="0">
                <a:solidFill>
                  <a:prstClr val="white"/>
                </a:solidFill>
                <a:latin typeface="Arial Narrow Bold"/>
                <a:cs typeface="Arial Narrow Bold"/>
              </a:rPr>
              <a:t> risk </a:t>
            </a:r>
            <a:r>
              <a:rPr lang="it-IT" sz="1899" dirty="0" err="1">
                <a:solidFill>
                  <a:prstClr val="white"/>
                </a:solidFill>
                <a:latin typeface="Arial Narrow Bold"/>
                <a:cs typeface="Arial Narrow Bold"/>
              </a:rPr>
              <a:t>factors</a:t>
            </a:r>
            <a:r>
              <a:rPr lang="it-IT" sz="1899" dirty="0">
                <a:solidFill>
                  <a:prstClr val="white"/>
                </a:solidFill>
                <a:latin typeface="Arial Narrow Bold"/>
                <a:cs typeface="Arial Narrow Bold"/>
              </a:rPr>
              <a:t> for </a:t>
            </a:r>
            <a:r>
              <a:rPr lang="it-IT" sz="1899" dirty="0" err="1">
                <a:solidFill>
                  <a:prstClr val="white"/>
                </a:solidFill>
                <a:latin typeface="Arial Narrow Bold"/>
                <a:cs typeface="Arial Narrow Bold"/>
              </a:rPr>
              <a:t>heart</a:t>
            </a:r>
            <a:r>
              <a:rPr lang="it-IT" sz="1899" dirty="0">
                <a:solidFill>
                  <a:prstClr val="white"/>
                </a:solidFill>
                <a:latin typeface="Arial Narrow Bold"/>
                <a:cs typeface="Arial Narrow Bold"/>
              </a:rPr>
              <a:t> </a:t>
            </a:r>
            <a:r>
              <a:rPr lang="it-IT" sz="1899" dirty="0" err="1">
                <a:solidFill>
                  <a:prstClr val="white"/>
                </a:solidFill>
                <a:latin typeface="Arial Narrow Bold"/>
                <a:cs typeface="Arial Narrow Bold"/>
              </a:rPr>
              <a:t>failure-attributable</a:t>
            </a:r>
            <a:r>
              <a:rPr lang="it-IT" sz="1899" dirty="0">
                <a:solidFill>
                  <a:prstClr val="white"/>
                </a:solidFill>
                <a:latin typeface="Arial Narrow Bold"/>
                <a:cs typeface="Arial Narrow Bold"/>
              </a:rPr>
              <a:t> </a:t>
            </a:r>
            <a:r>
              <a:rPr lang="it-IT" sz="1899" dirty="0" err="1">
                <a:solidFill>
                  <a:prstClr val="white"/>
                </a:solidFill>
                <a:latin typeface="Arial Narrow Bold"/>
                <a:cs typeface="Arial Narrow Bold"/>
              </a:rPr>
              <a:t>mortality</a:t>
            </a:r>
            <a:r>
              <a:rPr lang="it-IT" sz="1899" dirty="0">
                <a:solidFill>
                  <a:prstClr val="white"/>
                </a:solidFill>
                <a:latin typeface="Arial Narrow Bold"/>
                <a:cs typeface="Arial Narrow Bold"/>
              </a:rPr>
              <a:t> in Europe from 2012 to 2021</a:t>
            </a:r>
          </a:p>
        </p:txBody>
      </p:sp>
    </p:spTree>
    <p:extLst>
      <p:ext uri="{BB962C8B-B14F-4D97-AF65-F5344CB8AC3E}">
        <p14:creationId xmlns:p14="http://schemas.microsoft.com/office/powerpoint/2010/main" val="3081112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AD41F8-1E8E-2F44-A895-4E5C039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698" y="6520129"/>
            <a:ext cx="463308" cy="3378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B5E1C8C-42B3-DA49-9833-5457D56B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" y="6587080"/>
            <a:ext cx="679294" cy="242098"/>
          </a:xfrm>
          <a:prstGeom prst="rect">
            <a:avLst/>
          </a:prstGeom>
        </p:spPr>
      </p:pic>
      <p:sp>
        <p:nvSpPr>
          <p:cNvPr id="7" name="Sottotitolo 5">
            <a:extLst>
              <a:ext uri="{FF2B5EF4-FFF2-40B4-BE49-F238E27FC236}">
                <a16:creationId xmlns:a16="http://schemas.microsoft.com/office/drawing/2014/main" xmlns="" id="{E5E32287-D17F-9041-9D94-AC312D8FC1C5}"/>
              </a:ext>
            </a:extLst>
          </p:cNvPr>
          <p:cNvSpPr txBox="1">
            <a:spLocks/>
          </p:cNvSpPr>
          <p:nvPr/>
        </p:nvSpPr>
        <p:spPr>
          <a:xfrm>
            <a:off x="838787" y="6587080"/>
            <a:ext cx="6402467" cy="24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it-IT" sz="12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U  n  i  t  à   O  </a:t>
            </a:r>
            <a:r>
              <a:rPr lang="it-IT" sz="1200" dirty="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p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e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a  t  i  v  a   d  i   C  a  </a:t>
            </a:r>
            <a:r>
              <a:rPr lang="it-IT" sz="1200" err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r</a:t>
            </a:r>
            <a:r>
              <a:rPr lang="it-IT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 d  i  o  l  o  g  i  a  -  </a:t>
            </a:r>
            <a:r>
              <a:rPr lang="it-IT" sz="1200" i="1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Ospedali  dell’ Ovest  Vicentino</a:t>
            </a:r>
          </a:p>
          <a:p>
            <a:pPr algn="l">
              <a:lnSpc>
                <a:spcPct val="80000"/>
              </a:lnSpc>
              <a:defRPr/>
            </a:pPr>
            <a:endParaRPr lang="it-IT" sz="120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482926EA-BAF2-0946-9ADC-1C8FA650A83B}"/>
              </a:ext>
            </a:extLst>
          </p:cNvPr>
          <p:cNvCxnSpPr>
            <a:cxnSpLocks/>
          </p:cNvCxnSpPr>
          <p:nvPr/>
        </p:nvCxnSpPr>
        <p:spPr>
          <a:xfrm flipV="1">
            <a:off x="4046" y="6491798"/>
            <a:ext cx="12191130" cy="73164"/>
          </a:xfrm>
          <a:prstGeom prst="line">
            <a:avLst/>
          </a:prstGeom>
          <a:noFill/>
          <a:ln w="3175" cap="flat" cmpd="sng" algn="ctr"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86000">
                  <a:sysClr val="window" lastClr="FFFFFF"/>
                </a:gs>
              </a:gsLst>
              <a:lin ang="0" scaled="1"/>
              <a:tileRect/>
            </a:gradFill>
            <a:prstDash val="solid"/>
          </a:ln>
          <a:effectLst/>
        </p:spPr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9" y="81060"/>
            <a:ext cx="11236557" cy="6417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302DA86-D919-8B9F-36E6-E42B4AF32FB2}"/>
              </a:ext>
            </a:extLst>
          </p:cNvPr>
          <p:cNvSpPr txBox="1"/>
          <p:nvPr/>
        </p:nvSpPr>
        <p:spPr>
          <a:xfrm>
            <a:off x="8412096" y="2327399"/>
            <a:ext cx="3427388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Associations</a:t>
            </a:r>
            <a:r>
              <a:rPr lang="it-IT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it-IT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genetically</a:t>
            </a:r>
            <a:r>
              <a:rPr lang="it-IT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predicted</a:t>
            </a:r>
            <a:r>
              <a:rPr lang="it-IT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1 kg/m</a:t>
            </a:r>
            <a:r>
              <a:rPr lang="it-IT" sz="1400" b="1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it-IT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increase</a:t>
            </a:r>
            <a:r>
              <a:rPr lang="it-IT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in BMI with 14 CV </a:t>
            </a:r>
            <a:r>
              <a:rPr lang="it-IT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conditions</a:t>
            </a:r>
            <a:r>
              <a:rPr lang="it-IT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in UK </a:t>
            </a:r>
            <a:r>
              <a:rPr lang="it-IT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Biobank</a:t>
            </a:r>
            <a:r>
              <a:rPr lang="it-IT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(n=367 703).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Single-nucleotide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polymorphisms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associated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with BMI and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fat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mass and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fat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-free mass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indices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were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used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as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instrumental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variables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to estimate the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associations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with CV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conditions</a:t>
            </a:r>
            <a:endParaRPr lang="it-IT" sz="1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After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correcting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for multiple testing,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genetically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predicted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BMI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was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significantly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positively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associated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with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eight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outcomes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including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and with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decreasing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magnitude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of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association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aortic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valve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stenosis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heart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failure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, deep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vein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thrombosis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arterial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hypertension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peripheral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artery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disease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coronary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artery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disease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atrial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fibrillation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, and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pulmonary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embolism</a:t>
            </a:r>
            <a:r>
              <a:rPr lang="it-IT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54960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vo Nordisk 16:9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Apis Novo Nordisk">
      <a:majorFont>
        <a:latin typeface="Apis For Office"/>
        <a:ea typeface=""/>
        <a:cs typeface=""/>
      </a:majorFont>
      <a:minorFont>
        <a:latin typeface="Apis For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xmlns="" name="Blank.potx" id="{E74F5A70-44BF-4AEF-9F91-978B11132E07}" vid="{565FA72A-7CC8-47B7-A269-0957194D19A6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12989</TotalTime>
  <Words>2926</Words>
  <Application>Microsoft Macintosh PowerPoint</Application>
  <PresentationFormat>Personalizzato</PresentationFormat>
  <Paragraphs>170</Paragraphs>
  <Slides>37</Slides>
  <Notes>21</Notes>
  <HiddenSlides>2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37</vt:i4>
      </vt:variant>
    </vt:vector>
  </HeadingPairs>
  <TitlesOfParts>
    <vt:vector size="39" baseType="lpstr">
      <vt:lpstr>1_Tema di Office</vt:lpstr>
      <vt:lpstr>Novo Nordisk 16:9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claudio bilato</cp:lastModifiedBy>
  <cp:revision>288</cp:revision>
  <dcterms:created xsi:type="dcterms:W3CDTF">2020-05-26T19:46:21Z</dcterms:created>
  <dcterms:modified xsi:type="dcterms:W3CDTF">2026-02-16T15:59:41Z</dcterms:modified>
</cp:coreProperties>
</file>